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4" r:id="rId5"/>
    <p:sldMasterId id="2147483701" r:id="rId6"/>
    <p:sldMasterId id="2147483710" r:id="rId7"/>
    <p:sldMasterId id="2147483713" r:id="rId8"/>
    <p:sldMasterId id="2147483729" r:id="rId9"/>
  </p:sldMasterIdLst>
  <p:notesMasterIdLst>
    <p:notesMasterId r:id="rId54"/>
  </p:notesMasterIdLst>
  <p:sldIdLst>
    <p:sldId id="265" r:id="rId10"/>
    <p:sldId id="1881" r:id="rId11"/>
    <p:sldId id="1860" r:id="rId12"/>
    <p:sldId id="1882" r:id="rId13"/>
    <p:sldId id="1777" r:id="rId14"/>
    <p:sldId id="1778" r:id="rId15"/>
    <p:sldId id="1779" r:id="rId16"/>
    <p:sldId id="1780" r:id="rId17"/>
    <p:sldId id="1851" r:id="rId18"/>
    <p:sldId id="1821" r:id="rId19"/>
    <p:sldId id="1855" r:id="rId20"/>
    <p:sldId id="1856" r:id="rId21"/>
    <p:sldId id="1823" r:id="rId22"/>
    <p:sldId id="1857" r:id="rId23"/>
    <p:sldId id="1858" r:id="rId24"/>
    <p:sldId id="1852" r:id="rId25"/>
    <p:sldId id="1799" r:id="rId26"/>
    <p:sldId id="1862" r:id="rId27"/>
    <p:sldId id="1864" r:id="rId28"/>
    <p:sldId id="1866" r:id="rId29"/>
    <p:sldId id="1868" r:id="rId30"/>
    <p:sldId id="1853" r:id="rId31"/>
    <p:sldId id="1873" r:id="rId32"/>
    <p:sldId id="1874" r:id="rId33"/>
    <p:sldId id="350" r:id="rId34"/>
    <p:sldId id="345" r:id="rId35"/>
    <p:sldId id="1875" r:id="rId36"/>
    <p:sldId id="1877" r:id="rId37"/>
    <p:sldId id="347" r:id="rId38"/>
    <p:sldId id="351" r:id="rId39"/>
    <p:sldId id="349" r:id="rId40"/>
    <p:sldId id="1878" r:id="rId41"/>
    <p:sldId id="256" r:id="rId42"/>
    <p:sldId id="257" r:id="rId43"/>
    <p:sldId id="263" r:id="rId44"/>
    <p:sldId id="259" r:id="rId45"/>
    <p:sldId id="264" r:id="rId46"/>
    <p:sldId id="1879" r:id="rId47"/>
    <p:sldId id="266" r:id="rId48"/>
    <p:sldId id="267" r:id="rId49"/>
    <p:sldId id="261" r:id="rId50"/>
    <p:sldId id="1880" r:id="rId51"/>
    <p:sldId id="1884" r:id="rId52"/>
    <p:sldId id="187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zehut, Katherine" initials="CK" lastIdx="3" clrIdx="0">
    <p:extLst>
      <p:ext uri="{19B8F6BF-5375-455C-9EA6-DF929625EA0E}">
        <p15:presenceInfo xmlns:p15="http://schemas.microsoft.com/office/powerpoint/2012/main" userId="S-1-5-21-2017986614-23424109-2091147243-39840" providerId="AD"/>
      </p:ext>
    </p:extLst>
  </p:cmAuthor>
  <p:cmAuthor id="2" name="Allen, Kelly" initials="AK" lastIdx="19" clrIdx="1">
    <p:extLst>
      <p:ext uri="{19B8F6BF-5375-455C-9EA6-DF929625EA0E}">
        <p15:presenceInfo xmlns:p15="http://schemas.microsoft.com/office/powerpoint/2012/main" userId="S::kallen@doe.nj.gov::00e8c9ca-b360-4df5-9ab7-a135930b3170" providerId="AD"/>
      </p:ext>
    </p:extLst>
  </p:cmAuthor>
  <p:cmAuthor id="3" name="Petino, Damian" initials="PD" lastIdx="22" clrIdx="2">
    <p:extLst>
      <p:ext uri="{19B8F6BF-5375-455C-9EA6-DF929625EA0E}">
        <p15:presenceInfo xmlns:p15="http://schemas.microsoft.com/office/powerpoint/2012/main" userId="S::dpetino@doe.nj.gov::12a8a728-970f-47a1-8ffd-7d4e2b840f7e" providerId="AD"/>
      </p:ext>
    </p:extLst>
  </p:cmAuthor>
  <p:cmAuthor id="4" name="Ehling, Kathleen" initials="EK" lastIdx="3" clrIdx="3">
    <p:extLst>
      <p:ext uri="{19B8F6BF-5375-455C-9EA6-DF929625EA0E}">
        <p15:presenceInfo xmlns:p15="http://schemas.microsoft.com/office/powerpoint/2012/main" userId="S::kehling@doe.nj.gov::0e8e584d-e448-49b8-afc8-3a6c7b8b3d7d" providerId="AD"/>
      </p:ext>
    </p:extLst>
  </p:cmAuthor>
  <p:cmAuthor id="5" name="Haake, Barbara" initials="HB" lastIdx="1" clrIdx="4">
    <p:extLst>
      <p:ext uri="{19B8F6BF-5375-455C-9EA6-DF929625EA0E}">
        <p15:presenceInfo xmlns:p15="http://schemas.microsoft.com/office/powerpoint/2012/main" userId="S::bhaake@doe.nj.gov::f0f0253b-2a5a-4460-b2e0-3aba2fd3e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4"/>
    <a:srgbClr val="104E72"/>
    <a:srgbClr val="D9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86376" autoAdjust="0"/>
  </p:normalViewPr>
  <p:slideViewPr>
    <p:cSldViewPr snapToGrid="0">
      <p:cViewPr varScale="1">
        <p:scale>
          <a:sx n="95" d="100"/>
          <a:sy n="95" d="100"/>
        </p:scale>
        <p:origin x="114" y="114"/>
      </p:cViewPr>
      <p:guideLst/>
    </p:cSldViewPr>
  </p:slideViewPr>
  <p:outlineViewPr>
    <p:cViewPr>
      <p:scale>
        <a:sx n="33" d="100"/>
        <a:sy n="33" d="100"/>
      </p:scale>
      <p:origin x="0" y="-31099"/>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070A-7D44-4A6C-93B4-C8998FFD69BC}"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FC84A-B61C-4A46-BCC0-0080EAFB636E}" type="slidenum">
              <a:rPr lang="en-US" smtClean="0"/>
              <a:t>‹#›</a:t>
            </a:fld>
            <a:endParaRPr lang="en-US"/>
          </a:p>
        </p:txBody>
      </p:sp>
    </p:spTree>
    <p:extLst>
      <p:ext uri="{BB962C8B-B14F-4D97-AF65-F5344CB8AC3E}">
        <p14:creationId xmlns:p14="http://schemas.microsoft.com/office/powerpoint/2010/main" val="351882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10</a:t>
            </a:fld>
            <a:endParaRPr lang="en-US"/>
          </a:p>
        </p:txBody>
      </p:sp>
    </p:spTree>
    <p:extLst>
      <p:ext uri="{BB962C8B-B14F-4D97-AF65-F5344CB8AC3E}">
        <p14:creationId xmlns:p14="http://schemas.microsoft.com/office/powerpoint/2010/main" val="85417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11</a:t>
            </a:fld>
            <a:endParaRPr lang="en-US"/>
          </a:p>
        </p:txBody>
      </p:sp>
    </p:spTree>
    <p:extLst>
      <p:ext uri="{BB962C8B-B14F-4D97-AF65-F5344CB8AC3E}">
        <p14:creationId xmlns:p14="http://schemas.microsoft.com/office/powerpoint/2010/main" val="63309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12</a:t>
            </a:fld>
            <a:endParaRPr lang="en-US"/>
          </a:p>
        </p:txBody>
      </p:sp>
    </p:spTree>
    <p:extLst>
      <p:ext uri="{BB962C8B-B14F-4D97-AF65-F5344CB8AC3E}">
        <p14:creationId xmlns:p14="http://schemas.microsoft.com/office/powerpoint/2010/main" val="272704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dirty="0">
              <a:solidFill>
                <a:srgbClr val="104E72"/>
              </a:solidFill>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13</a:t>
            </a:fld>
            <a:endParaRPr lang="en-US"/>
          </a:p>
        </p:txBody>
      </p:sp>
    </p:spTree>
    <p:extLst>
      <p:ext uri="{BB962C8B-B14F-4D97-AF65-F5344CB8AC3E}">
        <p14:creationId xmlns:p14="http://schemas.microsoft.com/office/powerpoint/2010/main" val="217152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14</a:t>
            </a:fld>
            <a:endParaRPr lang="en-US"/>
          </a:p>
        </p:txBody>
      </p:sp>
    </p:spTree>
    <p:extLst>
      <p:ext uri="{BB962C8B-B14F-4D97-AF65-F5344CB8AC3E}">
        <p14:creationId xmlns:p14="http://schemas.microsoft.com/office/powerpoint/2010/main" val="361237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15</a:t>
            </a:fld>
            <a:endParaRPr lang="en-US"/>
          </a:p>
        </p:txBody>
      </p:sp>
    </p:spTree>
    <p:extLst>
      <p:ext uri="{BB962C8B-B14F-4D97-AF65-F5344CB8AC3E}">
        <p14:creationId xmlns:p14="http://schemas.microsoft.com/office/powerpoint/2010/main" val="388550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16</a:t>
            </a:fld>
            <a:endParaRPr lang="en-US"/>
          </a:p>
        </p:txBody>
      </p:sp>
    </p:spTree>
    <p:extLst>
      <p:ext uri="{BB962C8B-B14F-4D97-AF65-F5344CB8AC3E}">
        <p14:creationId xmlns:p14="http://schemas.microsoft.com/office/powerpoint/2010/main" val="2727044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17</a:t>
            </a:fld>
            <a:endParaRPr lang="en-US"/>
          </a:p>
        </p:txBody>
      </p:sp>
    </p:spTree>
    <p:extLst>
      <p:ext uri="{BB962C8B-B14F-4D97-AF65-F5344CB8AC3E}">
        <p14:creationId xmlns:p14="http://schemas.microsoft.com/office/powerpoint/2010/main" val="200063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18</a:t>
            </a:fld>
            <a:endParaRPr lang="en-US"/>
          </a:p>
        </p:txBody>
      </p:sp>
    </p:spTree>
    <p:extLst>
      <p:ext uri="{BB962C8B-B14F-4D97-AF65-F5344CB8AC3E}">
        <p14:creationId xmlns:p14="http://schemas.microsoft.com/office/powerpoint/2010/main" val="2634941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19</a:t>
            </a:fld>
            <a:endParaRPr lang="en-US"/>
          </a:p>
        </p:txBody>
      </p:sp>
    </p:spTree>
    <p:extLst>
      <p:ext uri="{BB962C8B-B14F-4D97-AF65-F5344CB8AC3E}">
        <p14:creationId xmlns:p14="http://schemas.microsoft.com/office/powerpoint/2010/main" val="65093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a:p>
        </p:txBody>
      </p:sp>
    </p:spTree>
    <p:extLst>
      <p:ext uri="{BB962C8B-B14F-4D97-AF65-F5344CB8AC3E}">
        <p14:creationId xmlns:p14="http://schemas.microsoft.com/office/powerpoint/2010/main" val="250741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20</a:t>
            </a:fld>
            <a:endParaRPr lang="en-US"/>
          </a:p>
        </p:txBody>
      </p:sp>
    </p:spTree>
    <p:extLst>
      <p:ext uri="{BB962C8B-B14F-4D97-AF65-F5344CB8AC3E}">
        <p14:creationId xmlns:p14="http://schemas.microsoft.com/office/powerpoint/2010/main" val="88699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21</a:t>
            </a:fld>
            <a:endParaRPr lang="en-US"/>
          </a:p>
        </p:txBody>
      </p:sp>
    </p:spTree>
    <p:extLst>
      <p:ext uri="{BB962C8B-B14F-4D97-AF65-F5344CB8AC3E}">
        <p14:creationId xmlns:p14="http://schemas.microsoft.com/office/powerpoint/2010/main" val="426094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22</a:t>
            </a:fld>
            <a:endParaRPr lang="en-US"/>
          </a:p>
        </p:txBody>
      </p:sp>
    </p:spTree>
    <p:extLst>
      <p:ext uri="{BB962C8B-B14F-4D97-AF65-F5344CB8AC3E}">
        <p14:creationId xmlns:p14="http://schemas.microsoft.com/office/powerpoint/2010/main" val="272704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23</a:t>
            </a:fld>
            <a:endParaRPr lang="en-US"/>
          </a:p>
        </p:txBody>
      </p:sp>
    </p:spTree>
    <p:extLst>
      <p:ext uri="{BB962C8B-B14F-4D97-AF65-F5344CB8AC3E}">
        <p14:creationId xmlns:p14="http://schemas.microsoft.com/office/powerpoint/2010/main" val="287004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02" name="Shape 30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1FC84A-B61C-4A46-BCC0-0080EAFB636E}" type="slidenum">
              <a:rPr lang="en-US" smtClean="0"/>
              <a:t>25</a:t>
            </a:fld>
            <a:endParaRPr lang="en-US"/>
          </a:p>
        </p:txBody>
      </p:sp>
    </p:spTree>
    <p:extLst>
      <p:ext uri="{BB962C8B-B14F-4D97-AF65-F5344CB8AC3E}">
        <p14:creationId xmlns:p14="http://schemas.microsoft.com/office/powerpoint/2010/main" val="654470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23" name="Shape 32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23" name="Shape 32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38" name="Shape 3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38" name="Shape 3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a:p>
        </p:txBody>
      </p:sp>
    </p:spTree>
    <p:extLst>
      <p:ext uri="{BB962C8B-B14F-4D97-AF65-F5344CB8AC3E}">
        <p14:creationId xmlns:p14="http://schemas.microsoft.com/office/powerpoint/2010/main" val="323191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38" name="Shape 3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1" y="4421823"/>
            <a:ext cx="5618479" cy="4189095"/>
          </a:xfrm>
          <a:prstGeom prst="rect">
            <a:avLst/>
          </a:prstGeom>
          <a:noFill/>
          <a:ln>
            <a:noFill/>
          </a:ln>
        </p:spPr>
        <p:txBody>
          <a:bodyPr wrap="square" lIns="93308" tIns="93308" rIns="93308" bIns="93308" anchor="ctr" anchorCtr="0">
            <a:noAutofit/>
          </a:bodyPr>
          <a:lstStyle/>
          <a:p>
            <a:endParaRPr dirty="0"/>
          </a:p>
        </p:txBody>
      </p:sp>
      <p:sp>
        <p:nvSpPr>
          <p:cNvPr id="338" name="Shape 3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32</a:t>
            </a:fld>
            <a:endParaRPr lang="en-US"/>
          </a:p>
        </p:txBody>
      </p:sp>
    </p:spTree>
    <p:extLst>
      <p:ext uri="{BB962C8B-B14F-4D97-AF65-F5344CB8AC3E}">
        <p14:creationId xmlns:p14="http://schemas.microsoft.com/office/powerpoint/2010/main" val="2843263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45b424964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45b424964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eddb7ca05_0_10:notes"/>
          <p:cNvSpPr>
            <a:spLocks noGrp="1" noRot="1" noChangeAspect="1"/>
          </p:cNvSpPr>
          <p:nvPr>
            <p:ph type="sldImg" idx="2"/>
          </p:nvPr>
        </p:nvSpPr>
        <p:spPr>
          <a:xfrm>
            <a:off x="434975" y="709613"/>
            <a:ext cx="6310313"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eddb7ca05_0_1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eddb7ca05_0_34: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eddb7ca05_0_34: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endParaRPr dirty="0"/>
          </a:p>
        </p:txBody>
      </p:sp>
    </p:spTree>
    <p:extLst>
      <p:ext uri="{BB962C8B-B14F-4D97-AF65-F5344CB8AC3E}">
        <p14:creationId xmlns:p14="http://schemas.microsoft.com/office/powerpoint/2010/main" val="2860604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13cdd8ca7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13cdd8ca7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lang="en-US" b="0" i="0" dirty="0">
              <a:solidFill>
                <a:srgbClr val="222222"/>
              </a:solidFill>
              <a:effectLst/>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13cdd8ca7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13cdd8ca7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809553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13cdd8ca7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13cdd8ca7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99129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13cdd8ca7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13cdd8ca7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34729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CCB8011-B2C8-4065-A496-0BC67FEC4B59}" type="slidenum">
              <a:rPr lang="en-US" smtClean="0"/>
              <a:t>4</a:t>
            </a:fld>
            <a:endParaRPr lang="en-US"/>
          </a:p>
        </p:txBody>
      </p:sp>
    </p:spTree>
    <p:extLst>
      <p:ext uri="{BB962C8B-B14F-4D97-AF65-F5344CB8AC3E}">
        <p14:creationId xmlns:p14="http://schemas.microsoft.com/office/powerpoint/2010/main" val="2290144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13cdd8ca7_0_0: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13cdd8ca7_0_0: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pPr marL="165098"/>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135414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eef2a3877_0_205:notes"/>
          <p:cNvSpPr>
            <a:spLocks noGrp="1" noRot="1" noChangeAspect="1"/>
          </p:cNvSpPr>
          <p:nvPr>
            <p:ph type="sldImg" idx="2"/>
          </p:nvPr>
        </p:nvSpPr>
        <p:spPr>
          <a:xfrm>
            <a:off x="433388" y="709613"/>
            <a:ext cx="6311900" cy="3549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eef2a3877_0_205:notes"/>
          <p:cNvSpPr txBox="1">
            <a:spLocks noGrp="1"/>
          </p:cNvSpPr>
          <p:nvPr>
            <p:ph type="body" idx="1"/>
          </p:nvPr>
        </p:nvSpPr>
        <p:spPr>
          <a:xfrm>
            <a:off x="717917" y="4495520"/>
            <a:ext cx="5743335" cy="4258913"/>
          </a:xfrm>
          <a:prstGeom prst="rect">
            <a:avLst/>
          </a:prstGeom>
        </p:spPr>
        <p:txBody>
          <a:bodyPr spcFirstLastPara="1" wrap="square" lIns="95081" tIns="95081" rIns="95081" bIns="95081" anchor="t" anchorCtr="0">
            <a:no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C1FC84A-B61C-4A46-BCC0-0080EAFB636E}" type="slidenum">
              <a:rPr lang="en-US" smtClean="0"/>
              <a:t>42</a:t>
            </a:fld>
            <a:endParaRPr lang="en-US"/>
          </a:p>
        </p:txBody>
      </p:sp>
    </p:spTree>
    <p:extLst>
      <p:ext uri="{BB962C8B-B14F-4D97-AF65-F5344CB8AC3E}">
        <p14:creationId xmlns:p14="http://schemas.microsoft.com/office/powerpoint/2010/main" val="4086502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2308188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44</a:t>
            </a:fld>
            <a:endParaRPr lang="en-US"/>
          </a:p>
        </p:txBody>
      </p:sp>
    </p:spTree>
    <p:extLst>
      <p:ext uri="{BB962C8B-B14F-4D97-AF65-F5344CB8AC3E}">
        <p14:creationId xmlns:p14="http://schemas.microsoft.com/office/powerpoint/2010/main" val="252680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a:p>
        </p:txBody>
      </p:sp>
    </p:spTree>
    <p:extLst>
      <p:ext uri="{BB962C8B-B14F-4D97-AF65-F5344CB8AC3E}">
        <p14:creationId xmlns:p14="http://schemas.microsoft.com/office/powerpoint/2010/main" val="84706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a:p>
        </p:txBody>
      </p:sp>
    </p:spTree>
    <p:extLst>
      <p:ext uri="{BB962C8B-B14F-4D97-AF65-F5344CB8AC3E}">
        <p14:creationId xmlns:p14="http://schemas.microsoft.com/office/powerpoint/2010/main" val="179709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7</a:t>
            </a:fld>
            <a:endParaRPr lang="en-US"/>
          </a:p>
        </p:txBody>
      </p:sp>
    </p:spTree>
    <p:extLst>
      <p:ext uri="{BB962C8B-B14F-4D97-AF65-F5344CB8AC3E}">
        <p14:creationId xmlns:p14="http://schemas.microsoft.com/office/powerpoint/2010/main" val="342209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8</a:t>
            </a:fld>
            <a:endParaRPr lang="en-US"/>
          </a:p>
        </p:txBody>
      </p:sp>
    </p:spTree>
    <p:extLst>
      <p:ext uri="{BB962C8B-B14F-4D97-AF65-F5344CB8AC3E}">
        <p14:creationId xmlns:p14="http://schemas.microsoft.com/office/powerpoint/2010/main" val="316842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C1FC84A-B61C-4A46-BCC0-0080EAFB636E}" type="slidenum">
              <a:rPr lang="en-US" smtClean="0"/>
              <a:t>9</a:t>
            </a:fld>
            <a:endParaRPr lang="en-US"/>
          </a:p>
        </p:txBody>
      </p:sp>
    </p:spTree>
    <p:extLst>
      <p:ext uri="{BB962C8B-B14F-4D97-AF65-F5344CB8AC3E}">
        <p14:creationId xmlns:p14="http://schemas.microsoft.com/office/powerpoint/2010/main" val="261474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75894611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181069" y="523073"/>
            <a:ext cx="11787611" cy="989850"/>
          </a:xfrm>
          <a:prstGeom prst="rect">
            <a:avLst/>
          </a:prstGeom>
        </p:spPr>
        <p:txBody>
          <a:bodyPr/>
          <a:lstStyle/>
          <a:p>
            <a:r>
              <a:rPr lang="en-US"/>
              <a:t>Click to edit Master title style</a:t>
            </a:r>
          </a:p>
        </p:txBody>
      </p:sp>
      <p:sp>
        <p:nvSpPr>
          <p:cNvPr id="12" name="Chart Placeholder 11">
            <a:extLst>
              <a:ext uri="{FF2B5EF4-FFF2-40B4-BE49-F238E27FC236}">
                <a16:creationId xmlns:a16="http://schemas.microsoft.com/office/drawing/2014/main" id="{A6AA0EF4-0F3E-49A9-A72A-4AB100D7A983}"/>
              </a:ext>
            </a:extLst>
          </p:cNvPr>
          <p:cNvSpPr>
            <a:spLocks noGrp="1"/>
          </p:cNvSpPr>
          <p:nvPr>
            <p:ph type="chart" sz="quarter" idx="13"/>
          </p:nvPr>
        </p:nvSpPr>
        <p:spPr>
          <a:xfrm>
            <a:off x="181069" y="1914862"/>
            <a:ext cx="11787611" cy="4376210"/>
          </a:xfrm>
        </p:spPr>
        <p:txBody>
          <a:bodyPr/>
          <a:lstStyle/>
          <a:p>
            <a:r>
              <a:rPr lang="en-US"/>
              <a:t>Click icon to add chart</a:t>
            </a:r>
          </a:p>
        </p:txBody>
      </p:sp>
      <p:sp>
        <p:nvSpPr>
          <p:cNvPr id="5" name="Footer Placeholder 3">
            <a:extLst>
              <a:ext uri="{FF2B5EF4-FFF2-40B4-BE49-F238E27FC236}">
                <a16:creationId xmlns:a16="http://schemas.microsoft.com/office/drawing/2014/main" id="{42AFA712-8BE6-40B2-B9BF-005BFA8B5E98}"/>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a:xfrm>
            <a:off x="9448800" y="6535360"/>
            <a:ext cx="2743200" cy="365125"/>
          </a:xfrm>
          <a:prstGeom prst="rect">
            <a:avLst/>
          </a:prstGeom>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275244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8623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graphicFrame>
        <p:nvGraphicFramePr>
          <p:cNvPr id="7" name="Table 6">
            <a:extLst>
              <a:ext uri="{FF2B5EF4-FFF2-40B4-BE49-F238E27FC236}">
                <a16:creationId xmlns:a16="http://schemas.microsoft.com/office/drawing/2014/main" id="{C7DA068D-6FE1-7881-751B-69883D6AEF81}"/>
              </a:ext>
            </a:extLst>
          </p:cNvPr>
          <p:cNvGraphicFramePr>
            <a:graphicFrameLocks noGrp="1"/>
          </p:cNvGraphicFramePr>
          <p:nvPr userDrawn="1">
            <p:extLst>
              <p:ext uri="{D42A27DB-BD31-4B8C-83A1-F6EECF244321}">
                <p14:modId xmlns:p14="http://schemas.microsoft.com/office/powerpoint/2010/main" val="657474681"/>
              </p:ext>
            </p:extLst>
          </p:nvPr>
        </p:nvGraphicFramePr>
        <p:xfrm>
          <a:off x="2184400" y="3185872"/>
          <a:ext cx="8128000" cy="2286000"/>
        </p:xfrm>
        <a:graphic>
          <a:graphicData uri="http://schemas.openxmlformats.org/drawingml/2006/table">
            <a:tbl>
              <a:tblPr firstRow="1" firstCol="1" bandRow="1">
                <a:tableStyleId>{8A107856-5554-42FB-B03E-39F5DBC370BA}</a:tableStyleId>
              </a:tblPr>
              <a:tblGrid>
                <a:gridCol w="4064000">
                  <a:extLst>
                    <a:ext uri="{9D8B030D-6E8A-4147-A177-3AD203B41FA5}">
                      <a16:colId xmlns:a16="http://schemas.microsoft.com/office/drawing/2014/main" val="973524050"/>
                    </a:ext>
                  </a:extLst>
                </a:gridCol>
                <a:gridCol w="4064000">
                  <a:extLst>
                    <a:ext uri="{9D8B030D-6E8A-4147-A177-3AD203B41FA5}">
                      <a16:colId xmlns:a16="http://schemas.microsoft.com/office/drawing/2014/main" val="2726255498"/>
                    </a:ext>
                  </a:extLst>
                </a:gridCol>
              </a:tblGrid>
              <a:tr h="0">
                <a:tc>
                  <a:txBody>
                    <a:bodyPr/>
                    <a:lstStyle/>
                    <a:p>
                      <a:endParaRPr lang="en-US" sz="2400" b="0" i="0" dirty="0"/>
                    </a:p>
                  </a:txBody>
                  <a:tcPr/>
                </a:tc>
                <a:tc>
                  <a:txBody>
                    <a:bodyPr/>
                    <a:lstStyle/>
                    <a:p>
                      <a:pPr algn="r"/>
                      <a:endParaRPr lang="en-US" sz="2400" b="0" i="0" dirty="0"/>
                    </a:p>
                  </a:txBody>
                  <a:tcPr/>
                </a:tc>
                <a:extLst>
                  <a:ext uri="{0D108BD9-81ED-4DB2-BD59-A6C34878D82A}">
                    <a16:rowId xmlns:a16="http://schemas.microsoft.com/office/drawing/2014/main" val="4160847066"/>
                  </a:ext>
                </a:extLst>
              </a:tr>
              <a:tr h="370840">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2324913943"/>
                  </a:ext>
                </a:extLst>
              </a:tr>
              <a:tr h="370840">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2203008463"/>
                  </a:ext>
                </a:extLst>
              </a:tr>
              <a:tr h="370840">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1775588098"/>
                  </a:ext>
                </a:extLst>
              </a:tr>
              <a:tr h="370840">
                <a:tc>
                  <a:txBody>
                    <a:bodyPr/>
                    <a:lstStyle/>
                    <a:p>
                      <a:endParaRPr lang="en-US" sz="2400" dirty="0"/>
                    </a:p>
                  </a:txBody>
                  <a:tcPr/>
                </a:tc>
                <a:tc>
                  <a:txBody>
                    <a:bodyPr/>
                    <a:lstStyle/>
                    <a:p>
                      <a:pPr algn="r"/>
                      <a:endParaRPr lang="en-US" sz="2400" dirty="0"/>
                    </a:p>
                  </a:txBody>
                  <a:tcPr/>
                </a:tc>
                <a:extLst>
                  <a:ext uri="{0D108BD9-81ED-4DB2-BD59-A6C34878D82A}">
                    <a16:rowId xmlns:a16="http://schemas.microsoft.com/office/drawing/2014/main" val="883361032"/>
                  </a:ext>
                </a:extLst>
              </a:tr>
            </a:tbl>
          </a:graphicData>
        </a:graphic>
      </p:graphicFrame>
    </p:spTree>
    <p:extLst>
      <p:ext uri="{BB962C8B-B14F-4D97-AF65-F5344CB8AC3E}">
        <p14:creationId xmlns:p14="http://schemas.microsoft.com/office/powerpoint/2010/main" val="105409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
        <p:nvSpPr>
          <p:cNvPr id="4" name="Footer Placeholder 3">
            <a:extLst>
              <a:ext uri="{FF2B5EF4-FFF2-40B4-BE49-F238E27FC236}">
                <a16:creationId xmlns:a16="http://schemas.microsoft.com/office/drawing/2014/main" id="{AF022ED5-DBD6-6D2B-575A-0BA8546D33E6}"/>
              </a:ext>
            </a:extLst>
          </p:cNvPr>
          <p:cNvSpPr>
            <a:spLocks noGrp="1"/>
          </p:cNvSpPr>
          <p:nvPr>
            <p:ph type="ftr" sz="quarter" idx="11"/>
          </p:nvPr>
        </p:nvSpPr>
        <p:spPr>
          <a:xfrm>
            <a:off x="0" y="0"/>
            <a:ext cx="0" cy="0"/>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6" name="Rectangle: Rounded Corners 5">
            <a:extLst>
              <a:ext uri="{FF2B5EF4-FFF2-40B4-BE49-F238E27FC236}">
                <a16:creationId xmlns:a16="http://schemas.microsoft.com/office/drawing/2014/main" id="{2496C827-3189-1BF9-6DD4-E70137E99FE6}"/>
              </a:ext>
            </a:extLst>
          </p:cNvPr>
          <p:cNvSpPr/>
          <p:nvPr userDrawn="1"/>
        </p:nvSpPr>
        <p:spPr>
          <a:xfrm>
            <a:off x="798527" y="1178523"/>
            <a:ext cx="10296615" cy="181202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p>
        </p:txBody>
      </p:sp>
      <p:sp>
        <p:nvSpPr>
          <p:cNvPr id="8" name="Rectangle: Rounded Corners 7">
            <a:extLst>
              <a:ext uri="{FF2B5EF4-FFF2-40B4-BE49-F238E27FC236}">
                <a16:creationId xmlns:a16="http://schemas.microsoft.com/office/drawing/2014/main" id="{86B1CB74-DA28-7844-B57A-1F73AA8CA8EA}"/>
              </a:ext>
            </a:extLst>
          </p:cNvPr>
          <p:cNvSpPr/>
          <p:nvPr userDrawn="1"/>
        </p:nvSpPr>
        <p:spPr>
          <a:xfrm>
            <a:off x="798527" y="3121798"/>
            <a:ext cx="5189071" cy="260931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cs typeface="Calibri" panose="020F0502020204030204"/>
            </a:endParaRPr>
          </a:p>
        </p:txBody>
      </p:sp>
      <p:sp>
        <p:nvSpPr>
          <p:cNvPr id="9" name="Rectangle: Rounded Corners 8">
            <a:extLst>
              <a:ext uri="{FF2B5EF4-FFF2-40B4-BE49-F238E27FC236}">
                <a16:creationId xmlns:a16="http://schemas.microsoft.com/office/drawing/2014/main" id="{DF7E9BC4-7385-1CB8-A473-B6066930A1E4}"/>
              </a:ext>
            </a:extLst>
          </p:cNvPr>
          <p:cNvSpPr/>
          <p:nvPr userDrawn="1"/>
        </p:nvSpPr>
        <p:spPr>
          <a:xfrm flipH="1">
            <a:off x="6096061" y="3119775"/>
            <a:ext cx="5003321" cy="125027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Rounded Corners 9">
            <a:extLst>
              <a:ext uri="{FF2B5EF4-FFF2-40B4-BE49-F238E27FC236}">
                <a16:creationId xmlns:a16="http://schemas.microsoft.com/office/drawing/2014/main" id="{00D2A2C8-555C-FACE-D741-4D15C5DD1AA3}"/>
              </a:ext>
            </a:extLst>
          </p:cNvPr>
          <p:cNvSpPr/>
          <p:nvPr userDrawn="1"/>
        </p:nvSpPr>
        <p:spPr>
          <a:xfrm flipH="1">
            <a:off x="6093641" y="4513659"/>
            <a:ext cx="926817" cy="1207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cs typeface="Calibri"/>
            </a:endParaRPr>
          </a:p>
        </p:txBody>
      </p:sp>
      <p:sp>
        <p:nvSpPr>
          <p:cNvPr id="11" name="Rectangle: Rounded Corners 10">
            <a:extLst>
              <a:ext uri="{FF2B5EF4-FFF2-40B4-BE49-F238E27FC236}">
                <a16:creationId xmlns:a16="http://schemas.microsoft.com/office/drawing/2014/main" id="{A2AECD63-36A2-DD85-FE42-7D2F2E00F8D8}"/>
              </a:ext>
            </a:extLst>
          </p:cNvPr>
          <p:cNvSpPr/>
          <p:nvPr userDrawn="1"/>
        </p:nvSpPr>
        <p:spPr>
          <a:xfrm flipH="1">
            <a:off x="7078190" y="4513657"/>
            <a:ext cx="941194" cy="1207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2" name="Rectangle: Rounded Corners 11">
            <a:extLst>
              <a:ext uri="{FF2B5EF4-FFF2-40B4-BE49-F238E27FC236}">
                <a16:creationId xmlns:a16="http://schemas.microsoft.com/office/drawing/2014/main" id="{A695AEAB-1295-45FD-72A5-5F68B258BC20}"/>
              </a:ext>
            </a:extLst>
          </p:cNvPr>
          <p:cNvSpPr/>
          <p:nvPr userDrawn="1"/>
        </p:nvSpPr>
        <p:spPr>
          <a:xfrm flipH="1">
            <a:off x="9098583" y="4513657"/>
            <a:ext cx="950178" cy="1207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3" name="Rectangle: Rounded Corners 12">
            <a:extLst>
              <a:ext uri="{FF2B5EF4-FFF2-40B4-BE49-F238E27FC236}">
                <a16:creationId xmlns:a16="http://schemas.microsoft.com/office/drawing/2014/main" id="{6A997120-134B-AE84-28B3-561C64D089B6}"/>
              </a:ext>
            </a:extLst>
          </p:cNvPr>
          <p:cNvSpPr/>
          <p:nvPr userDrawn="1"/>
        </p:nvSpPr>
        <p:spPr>
          <a:xfrm flipH="1">
            <a:off x="10141466" y="4513654"/>
            <a:ext cx="955570" cy="1207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
        <p:nvSpPr>
          <p:cNvPr id="14" name="Rectangle: Rounded Corners 13">
            <a:extLst>
              <a:ext uri="{FF2B5EF4-FFF2-40B4-BE49-F238E27FC236}">
                <a16:creationId xmlns:a16="http://schemas.microsoft.com/office/drawing/2014/main" id="{B2E06106-5354-9E38-1FC0-901214DFCBD6}"/>
              </a:ext>
            </a:extLst>
          </p:cNvPr>
          <p:cNvSpPr/>
          <p:nvPr userDrawn="1"/>
        </p:nvSpPr>
        <p:spPr>
          <a:xfrm flipH="1">
            <a:off x="8088196" y="4513654"/>
            <a:ext cx="943216" cy="12073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p>
        </p:txBody>
      </p:sp>
    </p:spTree>
    <p:extLst>
      <p:ext uri="{BB962C8B-B14F-4D97-AF65-F5344CB8AC3E}">
        <p14:creationId xmlns:p14="http://schemas.microsoft.com/office/powerpoint/2010/main" val="167637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graphicFrame>
        <p:nvGraphicFramePr>
          <p:cNvPr id="2" name="Table 1">
            <a:extLst>
              <a:ext uri="{FF2B5EF4-FFF2-40B4-BE49-F238E27FC236}">
                <a16:creationId xmlns:a16="http://schemas.microsoft.com/office/drawing/2014/main" id="{1FC08172-4E21-04F2-E5DC-4FD3113E6C87}"/>
              </a:ext>
            </a:extLst>
          </p:cNvPr>
          <p:cNvGraphicFramePr>
            <a:graphicFrameLocks noGrp="1"/>
          </p:cNvGraphicFramePr>
          <p:nvPr userDrawn="1">
            <p:extLst>
              <p:ext uri="{D42A27DB-BD31-4B8C-83A1-F6EECF244321}">
                <p14:modId xmlns:p14="http://schemas.microsoft.com/office/powerpoint/2010/main" val="1515322929"/>
              </p:ext>
            </p:extLst>
          </p:nvPr>
        </p:nvGraphicFramePr>
        <p:xfrm>
          <a:off x="146050" y="1381698"/>
          <a:ext cx="10675515" cy="4418960"/>
        </p:xfrm>
        <a:graphic>
          <a:graphicData uri="http://schemas.openxmlformats.org/drawingml/2006/table">
            <a:tbl>
              <a:tblPr firstRow="1" bandRow="1">
                <a:tableStyleId>{C083E6E3-FA7D-4D7B-A595-EF9225AFEA82}</a:tableStyleId>
              </a:tblPr>
              <a:tblGrid>
                <a:gridCol w="10675515">
                  <a:extLst>
                    <a:ext uri="{9D8B030D-6E8A-4147-A177-3AD203B41FA5}">
                      <a16:colId xmlns:a16="http://schemas.microsoft.com/office/drawing/2014/main" val="374748338"/>
                    </a:ext>
                  </a:extLst>
                </a:gridCol>
              </a:tblGrid>
              <a:tr h="327952">
                <a:tc>
                  <a:txBody>
                    <a:bodyPr/>
                    <a:lstStyle/>
                    <a:p>
                      <a:pPr algn="ctr" rtl="0" fontAlgn="ctr"/>
                      <a:endParaRPr lang="en-US" sz="2000" b="1"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961229640"/>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94740766"/>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926453603"/>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547229327"/>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834590707"/>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687924175"/>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74275199"/>
                  </a:ext>
                </a:extLst>
              </a:tr>
              <a:tr h="280506">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17099858"/>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552808424"/>
                  </a:ext>
                </a:extLst>
              </a:tr>
              <a:tr h="281472">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6832164"/>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3013474702"/>
                  </a:ext>
                </a:extLst>
              </a:tr>
              <a:tr h="299206">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976500119"/>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5777200"/>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0576078"/>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2724917495"/>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1838739027"/>
                  </a:ext>
                </a:extLst>
              </a:tr>
              <a:tr h="248448">
                <a:tc>
                  <a:txBody>
                    <a:bodyPr/>
                    <a:lstStyle/>
                    <a:p>
                      <a:pPr algn="l" rtl="0" fontAlgn="ctr">
                        <a:lnSpc>
                          <a:spcPts val="1800"/>
                        </a:lnSpc>
                        <a:spcBef>
                          <a:spcPts val="200"/>
                        </a:spcBef>
                        <a:spcAft>
                          <a:spcPts val="200"/>
                        </a:spcAft>
                      </a:pPr>
                      <a:endParaRPr lang="en-US" sz="1500" b="0" i="0" u="none" strike="noStrike" dirty="0">
                        <a:solidFill>
                          <a:srgbClr val="104E72"/>
                        </a:solidFill>
                        <a:effectLst/>
                        <a:latin typeface="Palatino Linotype" panose="02040502050505030304" pitchFamily="18" charset="0"/>
                      </a:endParaRPr>
                    </a:p>
                  </a:txBody>
                  <a:tcPr marL="9525" marR="9525" marT="9525" marB="0" anchor="ctr"/>
                </a:tc>
                <a:extLst>
                  <a:ext uri="{0D108BD9-81ED-4DB2-BD59-A6C34878D82A}">
                    <a16:rowId xmlns:a16="http://schemas.microsoft.com/office/drawing/2014/main" val="453757619"/>
                  </a:ext>
                </a:extLst>
              </a:tr>
            </a:tbl>
          </a:graphicData>
        </a:graphic>
      </p:graphicFrame>
    </p:spTree>
    <p:extLst>
      <p:ext uri="{BB962C8B-B14F-4D97-AF65-F5344CB8AC3E}">
        <p14:creationId xmlns:p14="http://schemas.microsoft.com/office/powerpoint/2010/main" val="1617580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_Content">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8BC983-D762-6577-E7C4-E2FD052FEEC7}"/>
              </a:ext>
            </a:extLst>
          </p:cNvPr>
          <p:cNvSpPr/>
          <p:nvPr userDrawn="1"/>
        </p:nvSpPr>
        <p:spPr>
          <a:xfrm>
            <a:off x="590567" y="320352"/>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 name="Google Shape;61;p14">
            <a:extLst>
              <a:ext uri="{FF2B5EF4-FFF2-40B4-BE49-F238E27FC236}">
                <a16:creationId xmlns:a16="http://schemas.microsoft.com/office/drawing/2014/main" id="{BEE46161-5D13-2F66-2F5A-7577F20BBB01}"/>
              </a:ext>
            </a:extLst>
          </p:cNvPr>
          <p:cNvSpPr/>
          <p:nvPr userDrawn="1"/>
        </p:nvSpPr>
        <p:spPr>
          <a:xfrm>
            <a:off x="4305200" y="295300"/>
            <a:ext cx="3581600" cy="114400"/>
          </a:xfrm>
          <a:prstGeom prst="rect">
            <a:avLst/>
          </a:prstGeom>
          <a:solidFill>
            <a:srgbClr val="CC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 name="Google Shape;62;p14">
            <a:extLst>
              <a:ext uri="{FF2B5EF4-FFF2-40B4-BE49-F238E27FC236}">
                <a16:creationId xmlns:a16="http://schemas.microsoft.com/office/drawing/2014/main" id="{8EE366E0-8650-39F0-3B07-D88D3F214A84}"/>
              </a:ext>
            </a:extLst>
          </p:cNvPr>
          <p:cNvSpPr/>
          <p:nvPr userDrawn="1"/>
        </p:nvSpPr>
        <p:spPr>
          <a:xfrm>
            <a:off x="8019833" y="307826"/>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 name="Google Shape;63;p14">
            <a:extLst>
              <a:ext uri="{FF2B5EF4-FFF2-40B4-BE49-F238E27FC236}">
                <a16:creationId xmlns:a16="http://schemas.microsoft.com/office/drawing/2014/main" id="{52EDDFBB-BAA2-27EA-BD10-E419B5AC0D0E}"/>
              </a:ext>
            </a:extLst>
          </p:cNvPr>
          <p:cNvSpPr txBox="1"/>
          <p:nvPr userDrawn="1"/>
        </p:nvSpPr>
        <p:spPr>
          <a:xfrm>
            <a:off x="4390100" y="1097280"/>
            <a:ext cx="6604215" cy="5066852"/>
          </a:xfrm>
          <a:prstGeom prst="rect">
            <a:avLst/>
          </a:prstGeom>
          <a:solidFill>
            <a:srgbClr val="CC0000"/>
          </a:solidFill>
          <a:ln w="114300" cap="flat" cmpd="sng">
            <a:solidFill>
              <a:srgbClr val="CC0000"/>
            </a:solidFill>
            <a:prstDash val="solid"/>
            <a:round/>
            <a:headEnd type="none" w="sm" len="sm"/>
            <a:tailEnd type="none" w="sm" len="sm"/>
          </a:ln>
        </p:spPr>
        <p:txBody>
          <a:bodyPr spcFirstLastPara="1" wrap="square" lIns="121900" tIns="60933" rIns="121900" bIns="60933" anchor="b" anchorCtr="0">
            <a:noAutofit/>
          </a:bodyPr>
          <a:lstStyle/>
          <a:p>
            <a:pPr algn="l"/>
            <a:endParaRPr sz="2400" b="1" dirty="0">
              <a:solidFill>
                <a:srgbClr val="FFFFFF"/>
              </a:solidFill>
              <a:latin typeface="Didact Gothic"/>
              <a:ea typeface="Didact Gothic"/>
              <a:cs typeface="Didact Gothic"/>
              <a:sym typeface="Didact Gothic"/>
            </a:endParaRPr>
          </a:p>
        </p:txBody>
      </p:sp>
    </p:spTree>
    <p:extLst>
      <p:ext uri="{BB962C8B-B14F-4D97-AF65-F5344CB8AC3E}">
        <p14:creationId xmlns:p14="http://schemas.microsoft.com/office/powerpoint/2010/main" val="30362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_Content">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8BC983-D762-6577-E7C4-E2FD052FEEC7}"/>
              </a:ext>
            </a:extLst>
          </p:cNvPr>
          <p:cNvSpPr/>
          <p:nvPr userDrawn="1"/>
        </p:nvSpPr>
        <p:spPr>
          <a:xfrm>
            <a:off x="590567" y="320352"/>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 name="Google Shape;61;p14">
            <a:extLst>
              <a:ext uri="{FF2B5EF4-FFF2-40B4-BE49-F238E27FC236}">
                <a16:creationId xmlns:a16="http://schemas.microsoft.com/office/drawing/2014/main" id="{BEE46161-5D13-2F66-2F5A-7577F20BBB01}"/>
              </a:ext>
            </a:extLst>
          </p:cNvPr>
          <p:cNvSpPr/>
          <p:nvPr userDrawn="1"/>
        </p:nvSpPr>
        <p:spPr>
          <a:xfrm>
            <a:off x="4305200" y="295300"/>
            <a:ext cx="3581600" cy="114400"/>
          </a:xfrm>
          <a:prstGeom prst="rect">
            <a:avLst/>
          </a:prstGeom>
          <a:solidFill>
            <a:srgbClr val="CC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 name="Google Shape;62;p14">
            <a:extLst>
              <a:ext uri="{FF2B5EF4-FFF2-40B4-BE49-F238E27FC236}">
                <a16:creationId xmlns:a16="http://schemas.microsoft.com/office/drawing/2014/main" id="{8EE366E0-8650-39F0-3B07-D88D3F214A84}"/>
              </a:ext>
            </a:extLst>
          </p:cNvPr>
          <p:cNvSpPr/>
          <p:nvPr userDrawn="1"/>
        </p:nvSpPr>
        <p:spPr>
          <a:xfrm>
            <a:off x="8019833" y="307826"/>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 name="Google Shape;97;p17">
            <a:extLst>
              <a:ext uri="{FF2B5EF4-FFF2-40B4-BE49-F238E27FC236}">
                <a16:creationId xmlns:a16="http://schemas.microsoft.com/office/drawing/2014/main" id="{E3442B97-433B-1B19-CAE3-1233AB570949}"/>
              </a:ext>
            </a:extLst>
          </p:cNvPr>
          <p:cNvSpPr txBox="1"/>
          <p:nvPr userDrawn="1"/>
        </p:nvSpPr>
        <p:spPr>
          <a:xfrm>
            <a:off x="581200" y="1011219"/>
            <a:ext cx="10133416" cy="763793"/>
          </a:xfrm>
          <a:prstGeom prst="rect">
            <a:avLst/>
          </a:prstGeom>
          <a:solidFill>
            <a:srgbClr val="CC0000"/>
          </a:solidFill>
          <a:ln w="76200" cap="flat" cmpd="sng">
            <a:solidFill>
              <a:srgbClr val="CC0000"/>
            </a:solidFill>
            <a:prstDash val="solid"/>
            <a:round/>
            <a:headEnd type="none" w="sm" len="sm"/>
            <a:tailEnd type="none" w="sm" len="sm"/>
          </a:ln>
        </p:spPr>
        <p:txBody>
          <a:bodyPr spcFirstLastPara="1" wrap="square" lIns="121900" tIns="60933" rIns="121900" bIns="60933" anchor="b" anchorCtr="0">
            <a:noAutofit/>
          </a:bodyPr>
          <a:lstStyle/>
          <a:p>
            <a:pPr algn="ctr">
              <a:buClr>
                <a:srgbClr val="AB2728"/>
              </a:buClr>
            </a:pPr>
            <a:endParaRPr sz="4000" b="1" dirty="0">
              <a:solidFill>
                <a:srgbClr val="FFFFFF"/>
              </a:solidFill>
              <a:latin typeface="Didact Gothic"/>
              <a:ea typeface="Didact Gothic"/>
              <a:cs typeface="Didact Gothic"/>
              <a:sym typeface="Didact Gothic"/>
            </a:endParaRPr>
          </a:p>
        </p:txBody>
      </p:sp>
    </p:spTree>
    <p:extLst>
      <p:ext uri="{BB962C8B-B14F-4D97-AF65-F5344CB8AC3E}">
        <p14:creationId xmlns:p14="http://schemas.microsoft.com/office/powerpoint/2010/main" val="150543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_Content">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8BC983-D762-6577-E7C4-E2FD052FEEC7}"/>
              </a:ext>
            </a:extLst>
          </p:cNvPr>
          <p:cNvSpPr/>
          <p:nvPr userDrawn="1"/>
        </p:nvSpPr>
        <p:spPr>
          <a:xfrm>
            <a:off x="590567" y="320352"/>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 name="Google Shape;61;p14">
            <a:extLst>
              <a:ext uri="{FF2B5EF4-FFF2-40B4-BE49-F238E27FC236}">
                <a16:creationId xmlns:a16="http://schemas.microsoft.com/office/drawing/2014/main" id="{BEE46161-5D13-2F66-2F5A-7577F20BBB01}"/>
              </a:ext>
            </a:extLst>
          </p:cNvPr>
          <p:cNvSpPr/>
          <p:nvPr userDrawn="1"/>
        </p:nvSpPr>
        <p:spPr>
          <a:xfrm>
            <a:off x="4305200" y="295300"/>
            <a:ext cx="3581600" cy="114400"/>
          </a:xfrm>
          <a:prstGeom prst="rect">
            <a:avLst/>
          </a:prstGeom>
          <a:solidFill>
            <a:srgbClr val="CC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 name="Google Shape;62;p14">
            <a:extLst>
              <a:ext uri="{FF2B5EF4-FFF2-40B4-BE49-F238E27FC236}">
                <a16:creationId xmlns:a16="http://schemas.microsoft.com/office/drawing/2014/main" id="{8EE366E0-8650-39F0-3B07-D88D3F214A84}"/>
              </a:ext>
            </a:extLst>
          </p:cNvPr>
          <p:cNvSpPr/>
          <p:nvPr userDrawn="1"/>
        </p:nvSpPr>
        <p:spPr>
          <a:xfrm>
            <a:off x="8019833" y="307826"/>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 name="Google Shape;97;p17">
            <a:extLst>
              <a:ext uri="{FF2B5EF4-FFF2-40B4-BE49-F238E27FC236}">
                <a16:creationId xmlns:a16="http://schemas.microsoft.com/office/drawing/2014/main" id="{E3442B97-433B-1B19-CAE3-1233AB570949}"/>
              </a:ext>
            </a:extLst>
          </p:cNvPr>
          <p:cNvSpPr txBox="1"/>
          <p:nvPr userDrawn="1"/>
        </p:nvSpPr>
        <p:spPr>
          <a:xfrm>
            <a:off x="581200" y="1011219"/>
            <a:ext cx="10133416" cy="763793"/>
          </a:xfrm>
          <a:prstGeom prst="rect">
            <a:avLst/>
          </a:prstGeom>
          <a:solidFill>
            <a:srgbClr val="CC0000"/>
          </a:solidFill>
          <a:ln w="76200" cap="flat" cmpd="sng">
            <a:solidFill>
              <a:srgbClr val="CC0000"/>
            </a:solidFill>
            <a:prstDash val="solid"/>
            <a:round/>
            <a:headEnd type="none" w="sm" len="sm"/>
            <a:tailEnd type="none" w="sm" len="sm"/>
          </a:ln>
        </p:spPr>
        <p:txBody>
          <a:bodyPr spcFirstLastPara="1" wrap="square" lIns="121900" tIns="60933" rIns="121900" bIns="60933" anchor="b" anchorCtr="0">
            <a:noAutofit/>
          </a:bodyPr>
          <a:lstStyle/>
          <a:p>
            <a:pPr algn="ctr">
              <a:buClr>
                <a:srgbClr val="AB2728"/>
              </a:buClr>
            </a:pPr>
            <a:endParaRPr sz="4000" b="1" dirty="0">
              <a:solidFill>
                <a:srgbClr val="FFFFFF"/>
              </a:solidFill>
              <a:latin typeface="Didact Gothic"/>
              <a:ea typeface="Didact Gothic"/>
              <a:cs typeface="Didact Gothic"/>
              <a:sym typeface="Didact Gothic"/>
            </a:endParaRPr>
          </a:p>
        </p:txBody>
      </p:sp>
      <p:pic>
        <p:nvPicPr>
          <p:cNvPr id="3" name="Google Shape;98;p17">
            <a:extLst>
              <a:ext uri="{FF2B5EF4-FFF2-40B4-BE49-F238E27FC236}">
                <a16:creationId xmlns:a16="http://schemas.microsoft.com/office/drawing/2014/main" id="{3B27BA67-81A1-33FC-49F8-D8AB20665220}"/>
              </a:ext>
            </a:extLst>
          </p:cNvPr>
          <p:cNvPicPr preferRelativeResize="0"/>
          <p:nvPr userDrawn="1"/>
        </p:nvPicPr>
        <p:blipFill rotWithShape="1">
          <a:blip r:embed="rId2">
            <a:alphaModFix/>
          </a:blip>
          <a:srcRect/>
          <a:stretch/>
        </p:blipFill>
        <p:spPr>
          <a:xfrm>
            <a:off x="10551633" y="5539633"/>
            <a:ext cx="1195600" cy="1202800"/>
          </a:xfrm>
          <a:prstGeom prst="rect">
            <a:avLst/>
          </a:prstGeom>
          <a:noFill/>
          <a:ln>
            <a:noFill/>
          </a:ln>
        </p:spPr>
      </p:pic>
    </p:spTree>
    <p:extLst>
      <p:ext uri="{BB962C8B-B14F-4D97-AF65-F5344CB8AC3E}">
        <p14:creationId xmlns:p14="http://schemas.microsoft.com/office/powerpoint/2010/main" val="138423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_Content">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8BC983-D762-6577-E7C4-E2FD052FEEC7}"/>
              </a:ext>
            </a:extLst>
          </p:cNvPr>
          <p:cNvSpPr/>
          <p:nvPr userDrawn="1"/>
        </p:nvSpPr>
        <p:spPr>
          <a:xfrm>
            <a:off x="590567" y="320352"/>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5" name="Google Shape;61;p14">
            <a:extLst>
              <a:ext uri="{FF2B5EF4-FFF2-40B4-BE49-F238E27FC236}">
                <a16:creationId xmlns:a16="http://schemas.microsoft.com/office/drawing/2014/main" id="{BEE46161-5D13-2F66-2F5A-7577F20BBB01}"/>
              </a:ext>
            </a:extLst>
          </p:cNvPr>
          <p:cNvSpPr/>
          <p:nvPr userDrawn="1"/>
        </p:nvSpPr>
        <p:spPr>
          <a:xfrm>
            <a:off x="4305200" y="295300"/>
            <a:ext cx="3581600" cy="114400"/>
          </a:xfrm>
          <a:prstGeom prst="rect">
            <a:avLst/>
          </a:prstGeom>
          <a:solidFill>
            <a:srgbClr val="CC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 name="Google Shape;62;p14">
            <a:extLst>
              <a:ext uri="{FF2B5EF4-FFF2-40B4-BE49-F238E27FC236}">
                <a16:creationId xmlns:a16="http://schemas.microsoft.com/office/drawing/2014/main" id="{8EE366E0-8650-39F0-3B07-D88D3F214A84}"/>
              </a:ext>
            </a:extLst>
          </p:cNvPr>
          <p:cNvSpPr/>
          <p:nvPr userDrawn="1"/>
        </p:nvSpPr>
        <p:spPr>
          <a:xfrm>
            <a:off x="8019833" y="307826"/>
            <a:ext cx="3581600" cy="114400"/>
          </a:xfrm>
          <a:prstGeom prst="rect">
            <a:avLst/>
          </a:prstGeom>
          <a:solidFill>
            <a:srgbClr val="000000"/>
          </a:solidFill>
          <a:ln w="9525" cap="flat" cmpd="sng">
            <a:solidFill>
              <a:srgbClr val="17406D"/>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pic>
        <p:nvPicPr>
          <p:cNvPr id="10" name="Google Shape;73;p15">
            <a:extLst>
              <a:ext uri="{FF2B5EF4-FFF2-40B4-BE49-F238E27FC236}">
                <a16:creationId xmlns:a16="http://schemas.microsoft.com/office/drawing/2014/main" id="{12D56BD2-1845-6440-56A9-5C9F32E1EBB1}"/>
              </a:ext>
            </a:extLst>
          </p:cNvPr>
          <p:cNvPicPr preferRelativeResize="0"/>
          <p:nvPr userDrawn="1"/>
        </p:nvPicPr>
        <p:blipFill rotWithShape="1">
          <a:blip r:embed="rId2">
            <a:alphaModFix/>
          </a:blip>
          <a:srcRect/>
          <a:stretch/>
        </p:blipFill>
        <p:spPr>
          <a:xfrm>
            <a:off x="10551633" y="5539633"/>
            <a:ext cx="1195600" cy="1202800"/>
          </a:xfrm>
          <a:prstGeom prst="rect">
            <a:avLst/>
          </a:prstGeom>
          <a:noFill/>
          <a:ln>
            <a:noFill/>
          </a:ln>
        </p:spPr>
      </p:pic>
      <p:sp>
        <p:nvSpPr>
          <p:cNvPr id="11" name="Google Shape;74;p15">
            <a:extLst>
              <a:ext uri="{FF2B5EF4-FFF2-40B4-BE49-F238E27FC236}">
                <a16:creationId xmlns:a16="http://schemas.microsoft.com/office/drawing/2014/main" id="{A9F8A032-1095-9896-DC6A-87C3E1121DC3}"/>
              </a:ext>
            </a:extLst>
          </p:cNvPr>
          <p:cNvSpPr txBox="1">
            <a:spLocks noGrp="1"/>
          </p:cNvSpPr>
          <p:nvPr>
            <p:ph type="sldNum" idx="12"/>
          </p:nvPr>
        </p:nvSpPr>
        <p:spPr>
          <a:xfrm>
            <a:off x="124000" y="6217633"/>
            <a:ext cx="11967600" cy="524800"/>
          </a:xfrm>
          <a:prstGeom prst="rect">
            <a:avLst/>
          </a:prstGeom>
        </p:spPr>
        <p:txBody>
          <a:bodyPr spcFirstLastPara="1" vert="horz" wrap="square" lIns="121900" tIns="121900" rIns="121900" bIns="121900" rtlCol="0" anchor="ctr" anchorCtr="0">
            <a:noAutofit/>
          </a:bodyPr>
          <a:lstStyle/>
          <a:p>
            <a:pPr algn="l"/>
            <a:endParaRPr sz="1867" b="1" dirty="0">
              <a:solidFill>
                <a:srgbClr val="000000"/>
              </a:solidFill>
              <a:latin typeface="Didact Gothic"/>
              <a:ea typeface="Didact Gothic"/>
              <a:cs typeface="Didact Gothic"/>
              <a:sym typeface="Didact Gothic"/>
            </a:endParaRPr>
          </a:p>
        </p:txBody>
      </p:sp>
    </p:spTree>
    <p:extLst>
      <p:ext uri="{BB962C8B-B14F-4D97-AF65-F5344CB8AC3E}">
        <p14:creationId xmlns:p14="http://schemas.microsoft.com/office/powerpoint/2010/main" val="302296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8E26AB-183C-03EF-11F0-252D6E7AE0B6}"/>
              </a:ext>
            </a:extLst>
          </p:cNvPr>
          <p:cNvSpPr>
            <a:spLocks noGrp="1"/>
          </p:cNvSpPr>
          <p:nvPr>
            <p:ph type="sldNum" sz="quarter" idx="10"/>
          </p:nvPr>
        </p:nvSpPr>
        <p:spPr/>
        <p:txBody>
          <a:bodyPr/>
          <a:lstStyle/>
          <a:p>
            <a:fld id="{A3D1C70C-36A2-44FC-A083-98959550CFF4}" type="slidenum">
              <a:rPr lang="en-US" smtClean="0"/>
              <a:pPr/>
              <a:t>‹#›</a:t>
            </a:fld>
            <a:endParaRPr lang="en-US"/>
          </a:p>
        </p:txBody>
      </p:sp>
      <p:sp>
        <p:nvSpPr>
          <p:cNvPr id="6" name="Google Shape;56;p13">
            <a:extLst>
              <a:ext uri="{FF2B5EF4-FFF2-40B4-BE49-F238E27FC236}">
                <a16:creationId xmlns:a16="http://schemas.microsoft.com/office/drawing/2014/main" id="{6CAE4647-2BA4-0D52-03F4-86D02ED87337}"/>
              </a:ext>
            </a:extLst>
          </p:cNvPr>
          <p:cNvSpPr txBox="1"/>
          <p:nvPr userDrawn="1"/>
        </p:nvSpPr>
        <p:spPr>
          <a:xfrm>
            <a:off x="1315600" y="1357634"/>
            <a:ext cx="9560800" cy="4247276"/>
          </a:xfrm>
          <a:prstGeom prst="rect">
            <a:avLst/>
          </a:prstGeom>
          <a:solidFill>
            <a:srgbClr val="B7B7B7"/>
          </a:solidFill>
          <a:ln w="1905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a:p>
            <a:endParaRPr lang="en-US" sz="2000" dirty="0">
              <a:solidFill>
                <a:srgbClr val="0000FF"/>
              </a:solidFill>
            </a:endParaRPr>
          </a:p>
        </p:txBody>
      </p:sp>
      <p:sp>
        <p:nvSpPr>
          <p:cNvPr id="8" name="Google Shape;58;p13">
            <a:extLst>
              <a:ext uri="{FF2B5EF4-FFF2-40B4-BE49-F238E27FC236}">
                <a16:creationId xmlns:a16="http://schemas.microsoft.com/office/drawing/2014/main" id="{EAECD474-84EF-80D8-ECDC-9456AF23CAD8}"/>
              </a:ext>
            </a:extLst>
          </p:cNvPr>
          <p:cNvSpPr txBox="1"/>
          <p:nvPr userDrawn="1"/>
        </p:nvSpPr>
        <p:spPr>
          <a:xfrm>
            <a:off x="5453926" y="5662130"/>
            <a:ext cx="3730000" cy="984845"/>
          </a:xfrm>
          <a:prstGeom prst="rect">
            <a:avLst/>
          </a:prstGeom>
          <a:solidFill>
            <a:schemeClr val="lt1"/>
          </a:solidFill>
          <a:ln w="19050" cap="flat" cmpd="sng">
            <a:solidFill>
              <a:srgbClr val="1155CC"/>
            </a:solidFill>
            <a:prstDash val="solid"/>
            <a:round/>
            <a:headEnd type="none" w="sm" len="sm"/>
            <a:tailEnd type="none" w="sm" len="sm"/>
          </a:ln>
        </p:spPr>
        <p:txBody>
          <a:bodyPr spcFirstLastPara="1" wrap="square" lIns="121900" tIns="121900" rIns="121900" bIns="121900" anchor="t" anchorCtr="0">
            <a:spAutoFit/>
          </a:bodyPr>
          <a:lstStyle/>
          <a:p>
            <a:endParaRPr lang="en-US" sz="2400" dirty="0">
              <a:latin typeface="Lobster"/>
              <a:ea typeface="Lobster"/>
              <a:cs typeface="Lobster"/>
              <a:sym typeface="Lobster"/>
            </a:endParaRPr>
          </a:p>
          <a:p>
            <a:endParaRPr sz="2400" dirty="0">
              <a:latin typeface="Lobster"/>
              <a:ea typeface="Lobster"/>
              <a:cs typeface="Lobster"/>
              <a:sym typeface="Lobster"/>
            </a:endParaRPr>
          </a:p>
        </p:txBody>
      </p:sp>
      <p:sp>
        <p:nvSpPr>
          <p:cNvPr id="10" name="Rectangle 9">
            <a:extLst>
              <a:ext uri="{FF2B5EF4-FFF2-40B4-BE49-F238E27FC236}">
                <a16:creationId xmlns:a16="http://schemas.microsoft.com/office/drawing/2014/main" id="{F70693F4-10FF-D041-B5B0-076CB2A306E9}"/>
              </a:ext>
            </a:extLst>
          </p:cNvPr>
          <p:cNvSpPr/>
          <p:nvPr userDrawn="1"/>
        </p:nvSpPr>
        <p:spPr>
          <a:xfrm>
            <a:off x="0" y="-1"/>
            <a:ext cx="12192000" cy="705345"/>
          </a:xfrm>
          <a:prstGeom prst="rect">
            <a:avLst/>
          </a:prstGeom>
          <a:solidFill>
            <a:srgbClr val="0B53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4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2597233100"/>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798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76058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51316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80469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054869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43702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8699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45978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8946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9697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6" name="Picture 5"/>
          <p:cNvPicPr>
            <a:picLocks noChangeAspect="1"/>
          </p:cNvPicPr>
          <p:nvPr userDrawn="1"/>
        </p:nvPicPr>
        <p:blipFill>
          <a:blip r:embed="rId2"/>
          <a:stretch>
            <a:fillRect/>
          </a:stretch>
        </p:blipFill>
        <p:spPr>
          <a:xfrm>
            <a:off x="98321" y="5869782"/>
            <a:ext cx="1211177" cy="914479"/>
          </a:xfrm>
          <a:prstGeom prst="rect">
            <a:avLst/>
          </a:prstGeom>
        </p:spPr>
      </p:pic>
    </p:spTree>
    <p:extLst>
      <p:ext uri="{BB962C8B-B14F-4D97-AF65-F5344CB8AC3E}">
        <p14:creationId xmlns:p14="http://schemas.microsoft.com/office/powerpoint/2010/main" val="1310492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61819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89464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7196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414613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415424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994317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593527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88161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732824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263188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325928" y="365126"/>
            <a:ext cx="11497901" cy="11561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325925" y="1949730"/>
            <a:ext cx="518160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491337" y="1947083"/>
            <a:ext cx="5332491" cy="4428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1AFC33AE-4ECE-4672-952F-953EEFA01FC4}"/>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7097450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11/9/2022</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55542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3603301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8953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1998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27491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462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76263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89215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07586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dirty="0"/>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49530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6"/>
            <a:ext cx="2743200" cy="347709"/>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34628792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dirty="0"/>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5317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331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21961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57376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63799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63035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8410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119564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361040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6841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hreeContent_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838200" y="365126"/>
            <a:ext cx="10515600" cy="893520"/>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F6E68CC3-A211-4170-8256-D1B0621F9EF8}"/>
              </a:ext>
            </a:extLst>
          </p:cNvPr>
          <p:cNvSpPr>
            <a:spLocks noGrp="1"/>
          </p:cNvSpPr>
          <p:nvPr>
            <p:ph sz="half" idx="1"/>
          </p:nvPr>
        </p:nvSpPr>
        <p:spPr>
          <a:xfrm>
            <a:off x="838199" y="1395323"/>
            <a:ext cx="10515600" cy="1455457"/>
          </a:xfrm>
        </p:spPr>
        <p:txBody>
          <a:bodyPr/>
          <a:lstStyle>
            <a:lvl3pPr marL="685783" indent="0">
              <a:buNone/>
              <a:defRPr/>
            </a:lvl3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C3DE64AC-8446-4C9F-B063-00502FAAD8B2}"/>
              </a:ext>
            </a:extLst>
          </p:cNvPr>
          <p:cNvSpPr>
            <a:spLocks noGrp="1"/>
          </p:cNvSpPr>
          <p:nvPr>
            <p:ph sz="half" idx="13"/>
          </p:nvPr>
        </p:nvSpPr>
        <p:spPr>
          <a:xfrm>
            <a:off x="838199" y="2982421"/>
            <a:ext cx="10515600" cy="1559667"/>
          </a:xfrm>
        </p:spPr>
        <p:txBody>
          <a:body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312DEFC-B4BA-44CD-9676-AA10C89DD9E6}"/>
              </a:ext>
            </a:extLst>
          </p:cNvPr>
          <p:cNvSpPr>
            <a:spLocks noGrp="1"/>
          </p:cNvSpPr>
          <p:nvPr>
            <p:ph sz="half" idx="14"/>
          </p:nvPr>
        </p:nvSpPr>
        <p:spPr>
          <a:xfrm>
            <a:off x="838199" y="4688393"/>
            <a:ext cx="10515600" cy="1730701"/>
          </a:xfrm>
        </p:spPr>
        <p:txBody>
          <a:bodyPr/>
          <a:lstStyle/>
          <a:p>
            <a:pPr lvl="0"/>
            <a:r>
              <a:rPr lang="en-US"/>
              <a:t>Click to edit Master text styles</a:t>
            </a:r>
          </a:p>
          <a:p>
            <a:pPr lvl="1"/>
            <a:r>
              <a:rPr lang="en-US"/>
              <a:t>Second level</a:t>
            </a:r>
          </a:p>
        </p:txBody>
      </p:sp>
      <p:sp>
        <p:nvSpPr>
          <p:cNvPr id="8" name="Footer Placeholder 3">
            <a:extLst>
              <a:ext uri="{FF2B5EF4-FFF2-40B4-BE49-F238E27FC236}">
                <a16:creationId xmlns:a16="http://schemas.microsoft.com/office/drawing/2014/main" id="{8075FB28-1637-4D36-BC87-9A87C854BF03}"/>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692476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01892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14964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4716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66685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12364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745279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54300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1548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27734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2078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1525-BAE3-4CAF-89D0-D1DDCA7553F3}"/>
              </a:ext>
            </a:extLst>
          </p:cNvPr>
          <p:cNvSpPr>
            <a:spLocks noGrp="1"/>
          </p:cNvSpPr>
          <p:nvPr>
            <p:ph type="title"/>
          </p:nvPr>
        </p:nvSpPr>
        <p:spPr>
          <a:xfrm>
            <a:off x="217285" y="365131"/>
            <a:ext cx="11775547" cy="95668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23838D-6D5E-455C-85DF-54B77EE5519D}"/>
              </a:ext>
            </a:extLst>
          </p:cNvPr>
          <p:cNvSpPr>
            <a:spLocks noGrp="1"/>
          </p:cNvSpPr>
          <p:nvPr>
            <p:ph type="body" idx="1"/>
          </p:nvPr>
        </p:nvSpPr>
        <p:spPr>
          <a:xfrm>
            <a:off x="217290"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232FF-A555-45CC-B407-62C42702E5F3}"/>
              </a:ext>
            </a:extLst>
          </p:cNvPr>
          <p:cNvSpPr>
            <a:spLocks noGrp="1"/>
          </p:cNvSpPr>
          <p:nvPr>
            <p:ph sz="half" idx="2"/>
          </p:nvPr>
        </p:nvSpPr>
        <p:spPr>
          <a:xfrm>
            <a:off x="217289"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8CE72F5-9482-4892-B297-66B046D1883A}"/>
              </a:ext>
            </a:extLst>
          </p:cNvPr>
          <p:cNvSpPr>
            <a:spLocks noGrp="1"/>
          </p:cNvSpPr>
          <p:nvPr>
            <p:ph type="body" idx="13"/>
          </p:nvPr>
        </p:nvSpPr>
        <p:spPr>
          <a:xfrm>
            <a:off x="4317001"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1E002FDA-A44A-49A4-B8AD-5FCC148F38D9}"/>
              </a:ext>
            </a:extLst>
          </p:cNvPr>
          <p:cNvSpPr>
            <a:spLocks noGrp="1"/>
          </p:cNvSpPr>
          <p:nvPr>
            <p:ph sz="half" idx="14"/>
          </p:nvPr>
        </p:nvSpPr>
        <p:spPr>
          <a:xfrm>
            <a:off x="4317000"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72FEC1F-4E70-4D85-97CB-F7EC7CC2C1B7}"/>
              </a:ext>
            </a:extLst>
          </p:cNvPr>
          <p:cNvSpPr>
            <a:spLocks noGrp="1"/>
          </p:cNvSpPr>
          <p:nvPr>
            <p:ph type="body" idx="15"/>
          </p:nvPr>
        </p:nvSpPr>
        <p:spPr>
          <a:xfrm>
            <a:off x="8280917" y="1681163"/>
            <a:ext cx="371192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5" name="Content Placeholder 3">
            <a:extLst>
              <a:ext uri="{FF2B5EF4-FFF2-40B4-BE49-F238E27FC236}">
                <a16:creationId xmlns:a16="http://schemas.microsoft.com/office/drawing/2014/main" id="{8368F3C8-0878-4191-A15F-07E1E0A65672}"/>
              </a:ext>
            </a:extLst>
          </p:cNvPr>
          <p:cNvSpPr>
            <a:spLocks noGrp="1"/>
          </p:cNvSpPr>
          <p:nvPr>
            <p:ph sz="half" idx="16"/>
          </p:nvPr>
        </p:nvSpPr>
        <p:spPr>
          <a:xfrm>
            <a:off x="8280916" y="2714852"/>
            <a:ext cx="3711921" cy="3759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C3215870-12E3-4980-93AD-8DC70E11A202}"/>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9" name="Slide Number Placeholder 8">
            <a:extLst>
              <a:ext uri="{FF2B5EF4-FFF2-40B4-BE49-F238E27FC236}">
                <a16:creationId xmlns:a16="http://schemas.microsoft.com/office/drawing/2014/main" id="{42256F76-59C6-41DD-B216-886CAB45919F}"/>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468156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0510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6634-5182-4FAC-BD8F-9AB169FD2987}"/>
              </a:ext>
            </a:extLst>
          </p:cNvPr>
          <p:cNvSpPr>
            <a:spLocks noGrp="1"/>
          </p:cNvSpPr>
          <p:nvPr>
            <p:ph type="title"/>
          </p:nvPr>
        </p:nvSpPr>
        <p:spPr>
          <a:xfrm>
            <a:off x="347124" y="535130"/>
            <a:ext cx="11497752"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C06CEA20-19E1-4E9F-AC98-2B0F1B8976DE}"/>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975">
                <a:solidFill>
                  <a:schemeClr val="bg1"/>
                </a:solidFill>
              </a:defRPr>
            </a:lvl1pPr>
          </a:lstStyle>
          <a:p>
            <a:r>
              <a:rPr lang="en-US"/>
              <a:t>New Jersey Department of Education</a:t>
            </a:r>
          </a:p>
        </p:txBody>
      </p:sp>
      <p:sp>
        <p:nvSpPr>
          <p:cNvPr id="5" name="Slide Number Placeholder 4">
            <a:extLst>
              <a:ext uri="{FF2B5EF4-FFF2-40B4-BE49-F238E27FC236}">
                <a16:creationId xmlns:a16="http://schemas.microsoft.com/office/drawing/2014/main" id="{20E18389-EFEF-429F-89FB-752FEA4C6573}"/>
              </a:ext>
            </a:extLst>
          </p:cNvPr>
          <p:cNvSpPr>
            <a:spLocks noGrp="1"/>
          </p:cNvSpPr>
          <p:nvPr>
            <p:ph type="sldNum" sz="quarter" idx="12"/>
          </p:nvPr>
        </p:nvSpPr>
        <p:spPr/>
        <p:txBody>
          <a:bodyPr/>
          <a:lstStyle/>
          <a:p>
            <a:fld id="{1929936C-68CC-48AF-8CF3-4B03BC21D04D}" type="slidenum">
              <a:rPr lang="en-US" smtClean="0"/>
              <a:t>‹#›</a:t>
            </a:fld>
            <a:endParaRPr lang="en-US"/>
          </a:p>
        </p:txBody>
      </p:sp>
    </p:spTree>
    <p:extLst>
      <p:ext uri="{BB962C8B-B14F-4D97-AF65-F5344CB8AC3E}">
        <p14:creationId xmlns:p14="http://schemas.microsoft.com/office/powerpoint/2010/main" val="182285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472327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7.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6.png"/><Relationship Id="rId2" Type="http://schemas.openxmlformats.org/officeDocument/2006/relationships/slideLayout" Target="../slideLayouts/slideLayout43.xml"/><Relationship Id="rId16"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7.png"/><Relationship Id="rId2" Type="http://schemas.openxmlformats.org/officeDocument/2006/relationships/slideLayout" Target="../slideLayouts/slideLayout58.xml"/><Relationship Id="rId16"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170" y="-5897"/>
            <a:ext cx="12081831"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
        <p:nvSpPr>
          <p:cNvPr id="4" name="Rectangle 3">
            <a:extLst>
              <a:ext uri="{FF2B5EF4-FFF2-40B4-BE49-F238E27FC236}">
                <a16:creationId xmlns:a16="http://schemas.microsoft.com/office/drawing/2014/main" id="{BCD58F0D-AFBC-4C02-86EC-5B2665C19783}"/>
              </a:ext>
              <a:ext uri="{C183D7F6-B498-43B3-948B-1728B52AA6E4}">
                <adec:decorative xmlns:adec="http://schemas.microsoft.com/office/drawing/2017/decorative" val="1"/>
              </a:ext>
            </a:extLst>
          </p:cNvPr>
          <p:cNvSpPr/>
          <p:nvPr userDrawn="1"/>
        </p:nvSpPr>
        <p:spPr>
          <a:xfrm>
            <a:off x="0" y="6"/>
            <a:ext cx="12192000" cy="309467"/>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110364AC-974D-4ED3-911B-729A27C7BF9A}"/>
              </a:ext>
              <a:ext uri="{C183D7F6-B498-43B3-948B-1728B52AA6E4}">
                <adec:decorative xmlns:adec="http://schemas.microsoft.com/office/drawing/2017/decorative" val="1"/>
              </a:ext>
            </a:extLst>
          </p:cNvPr>
          <p:cNvSpPr/>
          <p:nvPr userDrawn="1"/>
        </p:nvSpPr>
        <p:spPr>
          <a:xfrm>
            <a:off x="0" y="6577834"/>
            <a:ext cx="12192000" cy="280166"/>
          </a:xfrm>
          <a:prstGeom prst="rect">
            <a:avLst/>
          </a:prstGeom>
          <a:solidFill>
            <a:srgbClr val="104E72"/>
          </a:solid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lumMod val="50000"/>
                </a:schemeClr>
              </a:solidFill>
              <a:latin typeface="Bell MT" panose="02020503060305020303" pitchFamily="18" charset="0"/>
            </a:endParaRPr>
          </a:p>
        </p:txBody>
      </p:sp>
    </p:spTree>
    <p:extLst>
      <p:ext uri="{BB962C8B-B14F-4D97-AF65-F5344CB8AC3E}">
        <p14:creationId xmlns:p14="http://schemas.microsoft.com/office/powerpoint/2010/main" val="390829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69" r:id="rId10"/>
  </p:sldLayoutIdLst>
  <p:hf hdr="0" dt="0"/>
  <p:txStyles>
    <p:titleStyle>
      <a:lvl1pPr algn="ctr" defTabSz="685800" rtl="0" eaLnBrk="1" latinLnBrk="0" hangingPunct="1">
        <a:lnSpc>
          <a:spcPct val="90000"/>
        </a:lnSpc>
        <a:spcBef>
          <a:spcPct val="0"/>
        </a:spcBef>
        <a:buNone/>
        <a:defRPr sz="4050" b="1" kern="1200">
          <a:solidFill>
            <a:srgbClr val="6E2405"/>
          </a:solidFill>
          <a:latin typeface="Palatino Linotype" panose="02040502050505030304" pitchFamily="18" charset="0"/>
          <a:ea typeface="+mj-ea"/>
          <a:cs typeface="+mj-cs"/>
        </a:defRPr>
      </a:lvl1pPr>
    </p:titleStyle>
    <p:bodyStyle>
      <a:lvl1pPr marL="0" indent="0" algn="l" defTabSz="685800" rtl="0" eaLnBrk="1" latinLnBrk="0" hangingPunct="1">
        <a:lnSpc>
          <a:spcPct val="108000"/>
        </a:lnSpc>
        <a:spcBef>
          <a:spcPts val="750"/>
        </a:spcBef>
        <a:spcAft>
          <a:spcPts val="1050"/>
        </a:spcAft>
        <a:buFont typeface="Arial" panose="020B0604020202020204" pitchFamily="34" charset="0"/>
        <a:buNone/>
        <a:defRPr sz="33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310467794"/>
      </p:ext>
    </p:extLst>
  </p:cSld>
  <p:clrMap bg1="lt1" tx1="dk1" bg2="lt2" tx2="dk2" accent1="accent1" accent2="accent2" accent3="accent3" accent4="accent4" accent5="accent5" accent6="accent6" hlink="hlink" folHlink="folHlink"/>
  <p:sldLayoutIdLst>
    <p:sldLayoutId id="2147483685" r:id="rId1"/>
    <p:sldLayoutId id="2147483747" r:id="rId2"/>
    <p:sldLayoutId id="2147483748" r:id="rId3"/>
    <p:sldLayoutId id="2147483749" r:id="rId4"/>
    <p:sldLayoutId id="2147483750" r:id="rId5"/>
    <p:sldLayoutId id="2147483752" r:id="rId6"/>
    <p:sldLayoutId id="2147483753" r:id="rId7"/>
    <p:sldLayoutId id="2147483751" r:id="rId8"/>
    <p:sldLayoutId id="2147483754"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9" r:id="rId25"/>
    <p:sldLayoutId id="2147483745" r:id="rId26"/>
    <p:sldLayoutId id="2147483746" r:id="rId27"/>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3462574120"/>
      </p:ext>
    </p:extLst>
  </p:cSld>
  <p:clrMap bg1="lt1" tx1="dk1" bg2="lt2" tx2="dk2" accent1="accent1" accent2="accent2" accent3="accent3" accent4="accent4" accent5="accent5" accent6="accent6" hlink="hlink" folHlink="folHlink"/>
  <p:sldLayoutIdLst>
    <p:sldLayoutId id="2147483702" r:id="rId1"/>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44" r:id="rId3"/>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1871044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8" Type="http://schemas.openxmlformats.org/officeDocument/2006/relationships/hyperlink" Target="https://docs.google.com/document/d/1uU2yTE8WatzyGqcuSkoa-bdKztbK2rM1m13Cn5DWfJQ/edit" TargetMode="External"/><Relationship Id="rId3" Type="http://schemas.openxmlformats.org/officeDocument/2006/relationships/hyperlink" Target="https://docs.google.com/document/d/1kNZYUZXp2lpu3kW7f06J-dg4F7emkz3nRuN82Jmn3Bw/edit" TargetMode="External"/><Relationship Id="rId7" Type="http://schemas.openxmlformats.org/officeDocument/2006/relationships/hyperlink" Target="https://drive.google.com/file/d/1iJdgpygKgYaDngLzvOkurAUJUbaRw2YA/view"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hyperlink" Target="https://docs.google.com/presentation/d/1nNsR0Yy7E_BDjuKiaQM3BIabo5VmtpcYSd3F9mki_pI/edit#slide=id.p" TargetMode="External"/><Relationship Id="rId5" Type="http://schemas.openxmlformats.org/officeDocument/2006/relationships/hyperlink" Target="https://docs.google.com/drawings/d/1k6v9yMkWCWH0IhCD7UlptWC53tWC-Z1XXJIJZPaXFM0/edit" TargetMode="External"/><Relationship Id="rId4" Type="http://schemas.openxmlformats.org/officeDocument/2006/relationships/hyperlink" Target="https://docs.google.com/document/d/1Lsb43HZDgzTEjGfFULv0JLANGVnd2T9lVDSkEqktl8U/edit" TargetMode="External"/><Relationship Id="rId9"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hyperlink" Target="../nj.gov/education"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ESSER@doe.nj.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567" y="1983318"/>
            <a:ext cx="7772400" cy="1724025"/>
          </a:xfrm>
        </p:spPr>
        <p:txBody>
          <a:bodyPr>
            <a:normAutofit fontScale="90000"/>
          </a:bodyPr>
          <a:lstStyle/>
          <a:p>
            <a:br>
              <a:rPr lang="en-US" sz="3000" dirty="0">
                <a:latin typeface="+mn-lt"/>
                <a:cs typeface="Calibri Light" panose="020F0302020204030204" pitchFamily="34" charset="0"/>
              </a:rPr>
            </a:br>
            <a:r>
              <a:rPr lang="en-US" sz="3000" dirty="0">
                <a:latin typeface="+mn-lt"/>
                <a:cs typeface="Calibri Light" panose="020F0302020204030204" pitchFamily="34" charset="0"/>
              </a:rPr>
              <a:t>Elementary and Secondary School Emergency Relief (ESSER) Roundtable Series:  </a:t>
            </a:r>
            <a:br>
              <a:rPr lang="en-US" sz="3000" dirty="0">
                <a:latin typeface="+mn-lt"/>
                <a:cs typeface="Calibri Light" panose="020F0302020204030204" pitchFamily="34" charset="0"/>
              </a:rPr>
            </a:br>
            <a:r>
              <a:rPr lang="en-US" sz="3000" dirty="0">
                <a:latin typeface="+mn-lt"/>
                <a:cs typeface="Calibri Light" panose="020F0302020204030204" pitchFamily="34" charset="0"/>
              </a:rPr>
              <a:t>Overview of the ESSER Funds</a:t>
            </a:r>
          </a:p>
        </p:txBody>
      </p:sp>
      <p:sp>
        <p:nvSpPr>
          <p:cNvPr id="3" name="Subtitle 2"/>
          <p:cNvSpPr>
            <a:spLocks noGrp="1"/>
          </p:cNvSpPr>
          <p:nvPr>
            <p:ph type="subTitle" idx="1"/>
          </p:nvPr>
        </p:nvSpPr>
        <p:spPr>
          <a:xfrm>
            <a:off x="2181442" y="4511710"/>
            <a:ext cx="7772400" cy="1199704"/>
          </a:xfrm>
        </p:spPr>
        <p:txBody>
          <a:bodyPr vert="horz" lIns="91440" tIns="45720" rIns="91440" bIns="45720" rtlCol="0" anchor="t">
            <a:normAutofit fontScale="25000" lnSpcReduction="20000"/>
          </a:bodyPr>
          <a:lstStyle/>
          <a:p>
            <a:r>
              <a:rPr lang="en-US" sz="8100" dirty="0">
                <a:latin typeface="+mn-lt"/>
              </a:rPr>
              <a:t>New Jersey Department of Education</a:t>
            </a:r>
          </a:p>
          <a:p>
            <a:r>
              <a:rPr lang="en-US" sz="8100" dirty="0">
                <a:latin typeface="+mn-lt"/>
              </a:rPr>
              <a:t>Division of Educational Services</a:t>
            </a:r>
          </a:p>
          <a:p>
            <a:r>
              <a:rPr lang="en-US" sz="8100" dirty="0">
                <a:latin typeface="+mn-lt"/>
              </a:rPr>
              <a:t>October 20, 2021</a:t>
            </a:r>
          </a:p>
          <a:p>
            <a:endParaRPr lang="en-US" sz="8100" dirty="0"/>
          </a:p>
          <a:p>
            <a:endParaRPr lang="en-US" sz="8100" dirty="0"/>
          </a:p>
          <a:p>
            <a:endParaRPr lang="en-US" sz="8100" dirty="0"/>
          </a:p>
          <a:p>
            <a:endParaRPr lang="en-US" sz="8100" dirty="0"/>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D51-D172-43A4-8831-9D0E12EB3B21}"/>
              </a:ext>
            </a:extLst>
          </p:cNvPr>
          <p:cNvSpPr>
            <a:spLocks noGrp="1"/>
          </p:cNvSpPr>
          <p:nvPr>
            <p:ph type="title"/>
          </p:nvPr>
        </p:nvSpPr>
        <p:spPr/>
        <p:txBody>
          <a:bodyPr/>
          <a:lstStyle/>
          <a:p>
            <a:r>
              <a:rPr lang="en-US" dirty="0"/>
              <a:t>Period of Funds Availability</a:t>
            </a:r>
          </a:p>
        </p:txBody>
      </p:sp>
      <p:sp>
        <p:nvSpPr>
          <p:cNvPr id="3" name="Content Placeholder 2">
            <a:extLst>
              <a:ext uri="{FF2B5EF4-FFF2-40B4-BE49-F238E27FC236}">
                <a16:creationId xmlns:a16="http://schemas.microsoft.com/office/drawing/2014/main" id="{9D4D6167-4A4E-4413-8A6A-6263EA492B75}"/>
              </a:ext>
            </a:extLst>
          </p:cNvPr>
          <p:cNvSpPr>
            <a:spLocks noGrp="1"/>
          </p:cNvSpPr>
          <p:nvPr>
            <p:ph idx="1"/>
          </p:nvPr>
        </p:nvSpPr>
        <p:spPr/>
        <p:txBody>
          <a:bodyPr/>
          <a:lstStyle/>
          <a:p>
            <a:r>
              <a:rPr lang="en-US" dirty="0"/>
              <a:t>ESSER I, II and III (ARP ESSER) may be used for pre-award costs dating back to March 13, 2020, when the public emergency was declared. Funds are available for obligation:</a:t>
            </a:r>
          </a:p>
          <a:p>
            <a:pPr lvl="1"/>
            <a:r>
              <a:rPr lang="en-US" dirty="0"/>
              <a:t>ESSER I through September 30, 2022.</a:t>
            </a:r>
          </a:p>
          <a:p>
            <a:pPr lvl="1"/>
            <a:r>
              <a:rPr lang="en-US" dirty="0"/>
              <a:t>ESSER II through September 30, 2023.</a:t>
            </a:r>
          </a:p>
          <a:p>
            <a:pPr lvl="1"/>
            <a:r>
              <a:rPr lang="en-US" dirty="0"/>
              <a:t>ESSER III through September 30, 2024.</a:t>
            </a:r>
          </a:p>
          <a:p>
            <a:pPr marL="342900" lvl="1" indent="0" algn="ctr">
              <a:buNone/>
            </a:pPr>
            <a:r>
              <a:rPr lang="en-US" i="1" dirty="0"/>
              <a:t>This includes the 12 month </a:t>
            </a:r>
            <a:r>
              <a:rPr lang="en-US" i="1" dirty="0" err="1"/>
              <a:t>Tydings</a:t>
            </a:r>
            <a:r>
              <a:rPr lang="en-US" i="1" dirty="0"/>
              <a:t> period.</a:t>
            </a:r>
          </a:p>
        </p:txBody>
      </p:sp>
      <p:sp>
        <p:nvSpPr>
          <p:cNvPr id="4" name="Slide Number Placeholder 3">
            <a:extLst>
              <a:ext uri="{FF2B5EF4-FFF2-40B4-BE49-F238E27FC236}">
                <a16:creationId xmlns:a16="http://schemas.microsoft.com/office/drawing/2014/main" id="{1A8FC235-323C-4978-B10C-32AB3DC79A0C}"/>
              </a:ext>
            </a:extLst>
          </p:cNvPr>
          <p:cNvSpPr>
            <a:spLocks noGrp="1"/>
          </p:cNvSpPr>
          <p:nvPr>
            <p:ph type="sldNum" sz="quarter" idx="12"/>
          </p:nvPr>
        </p:nvSpPr>
        <p:spPr/>
        <p:txBody>
          <a:bodyPr/>
          <a:lstStyle/>
          <a:p>
            <a:fld id="{37CA07B4-DD15-4A32-9DF2-B6AD00727005}" type="slidenum">
              <a:rPr lang="en-US" smtClean="0"/>
              <a:t>10</a:t>
            </a:fld>
            <a:endParaRPr lang="en-US"/>
          </a:p>
        </p:txBody>
      </p:sp>
    </p:spTree>
    <p:extLst>
      <p:ext uri="{BB962C8B-B14F-4D97-AF65-F5344CB8AC3E}">
        <p14:creationId xmlns:p14="http://schemas.microsoft.com/office/powerpoint/2010/main" val="140173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4F6E-EA1C-4A80-B845-BCD064CDE371}"/>
              </a:ext>
            </a:extLst>
          </p:cNvPr>
          <p:cNvSpPr>
            <a:spLocks noGrp="1"/>
          </p:cNvSpPr>
          <p:nvPr>
            <p:ph type="title"/>
          </p:nvPr>
        </p:nvSpPr>
        <p:spPr/>
        <p:txBody>
          <a:bodyPr/>
          <a:lstStyle/>
          <a:p>
            <a:r>
              <a:rPr lang="en-US" dirty="0"/>
              <a:t>Equitable Services</a:t>
            </a:r>
          </a:p>
        </p:txBody>
      </p:sp>
      <p:sp>
        <p:nvSpPr>
          <p:cNvPr id="4" name="Content Placeholder 3">
            <a:extLst>
              <a:ext uri="{FF2B5EF4-FFF2-40B4-BE49-F238E27FC236}">
                <a16:creationId xmlns:a16="http://schemas.microsoft.com/office/drawing/2014/main" id="{9785BD40-C112-46D1-9B98-AD2F20A05F4A}"/>
              </a:ext>
            </a:extLst>
          </p:cNvPr>
          <p:cNvSpPr>
            <a:spLocks noGrp="1"/>
          </p:cNvSpPr>
          <p:nvPr>
            <p:ph idx="1"/>
          </p:nvPr>
        </p:nvSpPr>
        <p:spPr/>
        <p:txBody>
          <a:bodyPr/>
          <a:lstStyle/>
          <a:p>
            <a:r>
              <a:rPr lang="en-US" dirty="0"/>
              <a:t>For ESSER I, an LEA that received funds must provide equitable services to non-public school students in the same manner as provided for under section 1117 of Title I, Part A of the ESEA.</a:t>
            </a:r>
          </a:p>
          <a:p>
            <a:r>
              <a:rPr lang="en-US" dirty="0"/>
              <a:t>For ESSER II and III, equitable services are being provided under a separate program, “Emergency Assistance for Non-Public Schools” (EANS). </a:t>
            </a:r>
          </a:p>
        </p:txBody>
      </p:sp>
      <p:sp>
        <p:nvSpPr>
          <p:cNvPr id="5" name="Slide Number Placeholder 4">
            <a:extLst>
              <a:ext uri="{FF2B5EF4-FFF2-40B4-BE49-F238E27FC236}">
                <a16:creationId xmlns:a16="http://schemas.microsoft.com/office/drawing/2014/main" id="{8031357F-EF8F-4517-B64D-297BEA94AE96}"/>
              </a:ext>
            </a:extLst>
          </p:cNvPr>
          <p:cNvSpPr>
            <a:spLocks noGrp="1"/>
          </p:cNvSpPr>
          <p:nvPr>
            <p:ph type="sldNum" sz="quarter" idx="12"/>
          </p:nvPr>
        </p:nvSpPr>
        <p:spPr/>
        <p:txBody>
          <a:bodyPr/>
          <a:lstStyle/>
          <a:p>
            <a:fld id="{37CA07B4-DD15-4A32-9DF2-B6AD00727005}" type="slidenum">
              <a:rPr lang="en-US" smtClean="0"/>
              <a:t>11</a:t>
            </a:fld>
            <a:endParaRPr lang="en-US"/>
          </a:p>
        </p:txBody>
      </p:sp>
    </p:spTree>
    <p:extLst>
      <p:ext uri="{BB962C8B-B14F-4D97-AF65-F5344CB8AC3E}">
        <p14:creationId xmlns:p14="http://schemas.microsoft.com/office/powerpoint/2010/main" val="57603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t>Allowable Uses of Funds</a:t>
            </a:r>
          </a:p>
        </p:txBody>
      </p:sp>
    </p:spTree>
    <p:extLst>
      <p:ext uri="{BB962C8B-B14F-4D97-AF65-F5344CB8AC3E}">
        <p14:creationId xmlns:p14="http://schemas.microsoft.com/office/powerpoint/2010/main" val="55218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905-F36A-9843-AD45-4493A9A36248}"/>
              </a:ext>
            </a:extLst>
          </p:cNvPr>
          <p:cNvSpPr>
            <a:spLocks noGrp="1"/>
          </p:cNvSpPr>
          <p:nvPr>
            <p:ph type="title" idx="4294967295"/>
          </p:nvPr>
        </p:nvSpPr>
        <p:spPr>
          <a:xfrm>
            <a:off x="1293836" y="379413"/>
            <a:ext cx="10096500" cy="747712"/>
          </a:xfrm>
        </p:spPr>
        <p:txBody>
          <a:bodyPr vert="horz" lIns="91440" tIns="45720" rIns="91440" bIns="45720" rtlCol="0" anchor="ctr">
            <a:normAutofit/>
          </a:bodyPr>
          <a:lstStyle/>
          <a:p>
            <a:r>
              <a:rPr lang="en-US" b="1" kern="1200" dirty="0"/>
              <a:t>Allowable Uses</a:t>
            </a:r>
          </a:p>
        </p:txBody>
      </p:sp>
      <p:sp>
        <p:nvSpPr>
          <p:cNvPr id="3" name="TextBox 2">
            <a:extLst>
              <a:ext uri="{FF2B5EF4-FFF2-40B4-BE49-F238E27FC236}">
                <a16:creationId xmlns:a16="http://schemas.microsoft.com/office/drawing/2014/main" id="{00256834-1B13-CEED-7BE7-AF59FCBCC852}"/>
              </a:ext>
            </a:extLst>
          </p:cNvPr>
          <p:cNvSpPr txBox="1"/>
          <p:nvPr/>
        </p:nvSpPr>
        <p:spPr>
          <a:xfrm>
            <a:off x="120427" y="1294403"/>
            <a:ext cx="9970718" cy="4882106"/>
          </a:xfrm>
          <a:prstGeom prst="rect">
            <a:avLst/>
          </a:prstGeom>
          <a:noFill/>
        </p:spPr>
        <p:txBody>
          <a:bodyPr wrap="square" rtlCol="0">
            <a:spAutoFit/>
          </a:bodyPr>
          <a:lstStyle/>
          <a:p>
            <a:pPr marL="0" algn="ctr" rtl="0" eaLnBrk="1" fontAlgn="ctr" latinLnBrk="0" hangingPunct="1">
              <a:spcBef>
                <a:spcPts val="0"/>
              </a:spcBef>
              <a:spcAft>
                <a:spcPts val="0"/>
              </a:spcAft>
            </a:pPr>
            <a:r>
              <a:rPr lang="en-US" sz="2000" b="1" i="0" u="none" strike="noStrike" kern="1200" dirty="0">
                <a:solidFill>
                  <a:srgbClr val="104E72"/>
                </a:solidFill>
                <a:effectLst/>
                <a:latin typeface="Palatino Linotype" panose="02040502050505030304" pitchFamily="18" charset="0"/>
              </a:rPr>
              <a:t>          Allowable under ESSER I, ESSER II, and ARP ESSER:</a:t>
            </a:r>
            <a:endParaRPr lang="en-US" sz="2000" b="0" i="0" u="none" strike="noStrike" dirty="0">
              <a:effectLst/>
              <a:latin typeface="Arial" panose="020B0604020202020204" pitchFamily="34" charset="0"/>
            </a:endParaRPr>
          </a:p>
          <a:p>
            <a:pPr marL="0" algn="l" rtl="0" eaLnBrk="1" fontAlgn="ctr" latinLnBrk="0" hangingPunct="1">
              <a:lnSpc>
                <a:spcPts val="1800"/>
              </a:lnSpc>
              <a:spcBef>
                <a:spcPts val="400"/>
              </a:spcBef>
              <a:spcAft>
                <a:spcPts val="200"/>
              </a:spcAft>
            </a:pPr>
            <a:r>
              <a:rPr lang="en-US" sz="1500" b="0" i="0" u="none" strike="noStrike" kern="1200" dirty="0">
                <a:solidFill>
                  <a:srgbClr val="104E72"/>
                </a:solidFill>
                <a:effectLst/>
                <a:latin typeface="Palatino Linotype" panose="02040502050505030304" pitchFamily="18" charset="0"/>
              </a:rPr>
              <a:t>Anything authorized by  ESSA, IDEA, AEFLA, Perkins, and McKinney-Vento</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200"/>
              </a:spcBef>
              <a:spcAft>
                <a:spcPts val="200"/>
              </a:spcAft>
            </a:pPr>
            <a:r>
              <a:rPr lang="en-US" sz="1500" b="0" i="0" u="none" strike="noStrike" kern="1200" dirty="0">
                <a:solidFill>
                  <a:srgbClr val="104E72"/>
                </a:solidFill>
                <a:effectLst/>
                <a:latin typeface="Palatino Linotype" panose="02040502050505030304" pitchFamily="18" charset="0"/>
              </a:rPr>
              <a:t>Coordination of COVID preparedness and response efforts </a:t>
            </a:r>
            <a:endParaRPr lang="en-US" sz="1500" b="0" i="0" u="none" strike="noStrike" dirty="0">
              <a:effectLst/>
              <a:latin typeface="Arial" panose="020B0604020202020204" pitchFamily="34" charset="0"/>
            </a:endParaRPr>
          </a:p>
          <a:p>
            <a:pPr marL="0" algn="l" rtl="0" eaLnBrk="1" fontAlgn="ctr" latinLnBrk="0" hangingPunct="1">
              <a:lnSpc>
                <a:spcPts val="1800"/>
              </a:lnSpc>
              <a:spcAft>
                <a:spcPts val="200"/>
              </a:spcAft>
            </a:pPr>
            <a:r>
              <a:rPr lang="en-US" sz="1500" b="0" i="0" u="none" strike="noStrike" kern="1200" dirty="0">
                <a:solidFill>
                  <a:srgbClr val="104E72"/>
                </a:solidFill>
                <a:effectLst/>
                <a:latin typeface="Palatino Linotype" panose="02040502050505030304" pitchFamily="18" charset="0"/>
              </a:rPr>
              <a:t>Activities for low-income, SWD, EL, racial and ethnic minorities, homeless, and foster</a:t>
            </a:r>
            <a:endParaRPr lang="en-US" sz="1500" b="0" i="0" u="none" strike="noStrike" dirty="0">
              <a:effectLst/>
              <a:latin typeface="Arial" panose="020B0604020202020204" pitchFamily="34" charset="0"/>
            </a:endParaRPr>
          </a:p>
          <a:p>
            <a:pPr marL="0" algn="l" rtl="0" eaLnBrk="1" fontAlgn="ctr" latinLnBrk="0" hangingPunct="1">
              <a:lnSpc>
                <a:spcPts val="1800"/>
              </a:lnSpc>
            </a:pPr>
            <a:r>
              <a:rPr lang="en-US" sz="1500" b="0" i="0" u="none" strike="noStrike" kern="1200" dirty="0">
                <a:solidFill>
                  <a:srgbClr val="104E72"/>
                </a:solidFill>
                <a:effectLst/>
                <a:latin typeface="Palatino Linotype" panose="02040502050505030304" pitchFamily="18" charset="0"/>
              </a:rPr>
              <a:t>Developing and implementing procedures and systems</a:t>
            </a:r>
            <a:endParaRPr lang="en-US" sz="1500" b="0" i="0" u="none" strike="noStrike" dirty="0">
              <a:effectLst/>
              <a:latin typeface="Arial" panose="020B0604020202020204" pitchFamily="34" charset="0"/>
            </a:endParaRPr>
          </a:p>
          <a:p>
            <a:pPr marL="0" algn="l" rtl="0" eaLnBrk="1" fontAlgn="ctr" latinLnBrk="0" hangingPunct="1">
              <a:lnSpc>
                <a:spcPts val="1800"/>
              </a:lnSpc>
            </a:pPr>
            <a:r>
              <a:rPr lang="en-US" sz="1500" b="0" i="0" u="none" strike="noStrike" kern="1200" dirty="0">
                <a:solidFill>
                  <a:srgbClr val="104E72"/>
                </a:solidFill>
                <a:effectLst/>
                <a:latin typeface="Palatino Linotype" panose="02040502050505030304" pitchFamily="18" charset="0"/>
              </a:rPr>
              <a:t>Training and PD on minimizing spread of infectious diseases</a:t>
            </a:r>
            <a:endParaRPr lang="en-US" sz="1500" b="0" i="0" u="none" strike="noStrike" dirty="0">
              <a:effectLst/>
              <a:latin typeface="Arial" panose="020B0604020202020204" pitchFamily="34" charset="0"/>
            </a:endParaRPr>
          </a:p>
          <a:p>
            <a:pPr marL="0" algn="l" rtl="0" eaLnBrk="1" fontAlgn="ctr" latinLnBrk="0" hangingPunct="1">
              <a:lnSpc>
                <a:spcPts val="1800"/>
              </a:lnSpc>
              <a:spcAft>
                <a:spcPts val="200"/>
              </a:spcAft>
            </a:pPr>
            <a:r>
              <a:rPr lang="en-US" sz="1500" b="0" i="0" u="none" strike="noStrike" kern="1200" dirty="0">
                <a:solidFill>
                  <a:srgbClr val="104E72"/>
                </a:solidFill>
                <a:effectLst/>
                <a:latin typeface="Palatino Linotype" panose="02040502050505030304" pitchFamily="18" charset="0"/>
              </a:rPr>
              <a:t>Purchasing supplies to sanitize and clean</a:t>
            </a:r>
            <a:endParaRPr lang="en-US" sz="1500" b="0" i="0" u="none" strike="noStrike" dirty="0">
              <a:effectLst/>
              <a:latin typeface="Arial" panose="020B0604020202020204" pitchFamily="34" charset="0"/>
            </a:endParaRPr>
          </a:p>
          <a:p>
            <a:pPr marL="0" algn="l" rtl="0" eaLnBrk="1" fontAlgn="ctr" latinLnBrk="0" hangingPunct="1">
              <a:lnSpc>
                <a:spcPts val="1800"/>
              </a:lnSpc>
              <a:spcAft>
                <a:spcPts val="200"/>
              </a:spcAft>
            </a:pPr>
            <a:r>
              <a:rPr lang="en-US" sz="1500" b="0" i="0" u="none" strike="noStrike" kern="1200" dirty="0">
                <a:solidFill>
                  <a:srgbClr val="104E72"/>
                </a:solidFill>
                <a:effectLst/>
                <a:latin typeface="Palatino Linotype" panose="02040502050505030304" pitchFamily="18" charset="0"/>
              </a:rPr>
              <a:t>Planning for, coordinating, and implementing activities, incl. meals</a:t>
            </a:r>
            <a:endParaRPr lang="en-US" sz="1500" b="0" i="0" u="none" strike="noStrike" dirty="0">
              <a:effectLst/>
              <a:latin typeface="Arial" panose="020B0604020202020204" pitchFamily="34" charset="0"/>
            </a:endParaRPr>
          </a:p>
          <a:p>
            <a:pPr marL="0" algn="l" rtl="0" eaLnBrk="1" fontAlgn="ctr" latinLnBrk="0" hangingPunct="1">
              <a:lnSpc>
                <a:spcPts val="1800"/>
              </a:lnSpc>
              <a:spcAft>
                <a:spcPts val="200"/>
              </a:spcAft>
            </a:pPr>
            <a:r>
              <a:rPr lang="en-US" sz="1500" b="0" i="0" u="none" strike="noStrike" kern="1200" dirty="0">
                <a:solidFill>
                  <a:srgbClr val="104E72"/>
                </a:solidFill>
                <a:effectLst/>
                <a:latin typeface="Palatino Linotype" panose="02040502050505030304" pitchFamily="18" charset="0"/>
              </a:rPr>
              <a:t>Technology for students and staff</a:t>
            </a:r>
            <a:endParaRPr lang="en-US" sz="1500" b="0" i="0" u="none" strike="noStrike" dirty="0">
              <a:effectLst/>
              <a:latin typeface="Arial" panose="020B0604020202020204" pitchFamily="34" charset="0"/>
            </a:endParaRPr>
          </a:p>
          <a:p>
            <a:pPr marL="0" algn="l" rtl="0" eaLnBrk="1" fontAlgn="ctr" latinLnBrk="0" hangingPunct="1">
              <a:lnSpc>
                <a:spcPts val="1800"/>
              </a:lnSpc>
            </a:pPr>
            <a:r>
              <a:rPr lang="en-US" sz="1500" b="0" i="0" u="none" strike="noStrike" kern="1200" dirty="0">
                <a:solidFill>
                  <a:srgbClr val="104E72"/>
                </a:solidFill>
                <a:effectLst/>
                <a:latin typeface="Palatino Linotype" panose="02040502050505030304" pitchFamily="18" charset="0"/>
              </a:rPr>
              <a:t>Mental health services and supports</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200"/>
              </a:spcBef>
              <a:spcAft>
                <a:spcPts val="200"/>
              </a:spcAft>
            </a:pPr>
            <a:r>
              <a:rPr lang="en-US" sz="1500" b="0" i="0" u="none" strike="noStrike" kern="1200" dirty="0">
                <a:solidFill>
                  <a:srgbClr val="104E72"/>
                </a:solidFill>
                <a:effectLst/>
                <a:latin typeface="Palatino Linotype" panose="02040502050505030304" pitchFamily="18" charset="0"/>
              </a:rPr>
              <a:t>Summer learning and supplemental afterschool programs</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400"/>
              </a:spcBef>
              <a:spcAft>
                <a:spcPts val="200"/>
              </a:spcAft>
            </a:pPr>
            <a:r>
              <a:rPr lang="en-US" sz="1500" b="0" i="0" u="none" strike="noStrike" kern="1200" dirty="0">
                <a:solidFill>
                  <a:srgbClr val="104E72"/>
                </a:solidFill>
                <a:effectLst/>
                <a:latin typeface="Palatino Linotype" panose="02040502050505030304" pitchFamily="18" charset="0"/>
              </a:rPr>
              <a:t>Providing principals with resources necessary to address individual needs of schools</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200"/>
              </a:spcBef>
              <a:spcAft>
                <a:spcPts val="200"/>
              </a:spcAft>
            </a:pPr>
            <a:r>
              <a:rPr lang="en-US" sz="1500" b="0" i="0" u="none" strike="noStrike" kern="1200" dirty="0">
                <a:solidFill>
                  <a:srgbClr val="104E72"/>
                </a:solidFill>
                <a:effectLst/>
                <a:latin typeface="Palatino Linotype" panose="02040502050505030304" pitchFamily="18" charset="0"/>
              </a:rPr>
              <a:t>Implementing public health protocols</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200"/>
              </a:spcBef>
            </a:pPr>
            <a:r>
              <a:rPr lang="en-US" sz="1500" b="0" i="0" u="none" strike="noStrike" kern="1200" dirty="0">
                <a:solidFill>
                  <a:srgbClr val="104E72"/>
                </a:solidFill>
                <a:effectLst/>
                <a:latin typeface="Palatino Linotype" panose="02040502050505030304" pitchFamily="18" charset="0"/>
              </a:rPr>
              <a:t>Addressing learning loss (assessments, evidence-based activities, parents, attendance) </a:t>
            </a:r>
            <a:endParaRPr lang="en-US" sz="1500" b="0" i="0" u="none" strike="noStrike" dirty="0">
              <a:effectLst/>
              <a:latin typeface="Arial" panose="020B0604020202020204" pitchFamily="34" charset="0"/>
            </a:endParaRPr>
          </a:p>
          <a:p>
            <a:pPr marL="0" algn="l" rtl="0" eaLnBrk="1" fontAlgn="ctr" latinLnBrk="0" hangingPunct="1">
              <a:lnSpc>
                <a:spcPts val="1800"/>
              </a:lnSpc>
            </a:pPr>
            <a:r>
              <a:rPr lang="en-US" sz="1500" b="0" i="0" u="none" strike="noStrike" kern="1200" dirty="0">
                <a:solidFill>
                  <a:srgbClr val="104E72"/>
                </a:solidFill>
                <a:effectLst/>
                <a:latin typeface="Palatino Linotype" panose="02040502050505030304" pitchFamily="18" charset="0"/>
              </a:rPr>
              <a:t>School facility repairs to reduce risk of virus transmission</a:t>
            </a:r>
            <a:endParaRPr lang="en-US" sz="1500" b="0" i="0" u="none" strike="noStrike" dirty="0">
              <a:effectLst/>
              <a:latin typeface="Arial" panose="020B0604020202020204" pitchFamily="34" charset="0"/>
            </a:endParaRPr>
          </a:p>
          <a:p>
            <a:pPr marL="0" algn="l" rtl="0" eaLnBrk="1" fontAlgn="ctr" latinLnBrk="0" hangingPunct="1">
              <a:lnSpc>
                <a:spcPts val="1800"/>
              </a:lnSpc>
            </a:pPr>
            <a:r>
              <a:rPr lang="en-US" sz="1500" b="0" i="0" u="none" strike="noStrike" kern="1200" dirty="0">
                <a:solidFill>
                  <a:srgbClr val="104E72"/>
                </a:solidFill>
                <a:effectLst/>
                <a:latin typeface="Palatino Linotype" panose="02040502050505030304" pitchFamily="18" charset="0"/>
              </a:rPr>
              <a:t>Air quality improvements</a:t>
            </a:r>
            <a:endParaRPr lang="en-US" sz="1500" b="0" i="0" u="none" strike="noStrike" dirty="0">
              <a:effectLst/>
              <a:latin typeface="Arial" panose="020B0604020202020204" pitchFamily="34" charset="0"/>
            </a:endParaRPr>
          </a:p>
          <a:p>
            <a:pPr marL="0" algn="l" rtl="0" eaLnBrk="1" fontAlgn="ctr" latinLnBrk="0" hangingPunct="1">
              <a:lnSpc>
                <a:spcPts val="1800"/>
              </a:lnSpc>
              <a:spcBef>
                <a:spcPts val="200"/>
              </a:spcBef>
            </a:pPr>
            <a:r>
              <a:rPr lang="en-US" sz="1800" b="0" i="0" u="none" strike="noStrike" kern="1200" dirty="0">
                <a:solidFill>
                  <a:srgbClr val="104E72"/>
                </a:solidFill>
                <a:effectLst/>
                <a:latin typeface="Palatino Linotype" panose="02040502050505030304" pitchFamily="18" charset="0"/>
              </a:rPr>
              <a:t>Other activities that are necessary to maintain operation and keep staff employed</a:t>
            </a:r>
          </a:p>
          <a:p>
            <a:pPr marL="0" algn="l" rtl="0" eaLnBrk="1" fontAlgn="ctr" latinLnBrk="0" hangingPunct="1">
              <a:lnSpc>
                <a:spcPts val="1800"/>
              </a:lnSpc>
              <a:spcAft>
                <a:spcPts val="200"/>
              </a:spcAft>
            </a:pPr>
            <a:endParaRPr lang="en-US" sz="2000" b="0" i="0" u="none" strike="noStrike" dirty="0">
              <a:effectLst/>
              <a:latin typeface="Arial" panose="020B0604020202020204" pitchFamily="34" charset="0"/>
            </a:endParaRPr>
          </a:p>
        </p:txBody>
      </p:sp>
      <p:sp>
        <p:nvSpPr>
          <p:cNvPr id="10" name="TextBox 9">
            <a:extLst>
              <a:ext uri="{FF2B5EF4-FFF2-40B4-BE49-F238E27FC236}">
                <a16:creationId xmlns:a16="http://schemas.microsoft.com/office/drawing/2014/main" id="{4076DA61-34EF-F74C-8E75-22BA123D3355}"/>
              </a:ext>
            </a:extLst>
          </p:cNvPr>
          <p:cNvSpPr txBox="1"/>
          <p:nvPr/>
        </p:nvSpPr>
        <p:spPr>
          <a:xfrm>
            <a:off x="2314757" y="6308954"/>
            <a:ext cx="7981125" cy="261610"/>
          </a:xfrm>
          <a:prstGeom prst="rect">
            <a:avLst/>
          </a:prstGeom>
          <a:noFill/>
        </p:spPr>
        <p:txBody>
          <a:bodyPr wrap="square" rtlCol="0">
            <a:spAutoFit/>
          </a:bodyPr>
          <a:lstStyle/>
          <a:p>
            <a:r>
              <a:rPr lang="en-US" sz="1100" dirty="0">
                <a:solidFill>
                  <a:schemeClr val="bg1"/>
                </a:solidFill>
              </a:rPr>
              <a:t>Credit Massachusetts Department of Public Instruction:  https://www.doe.mass.edu/federalgrants/esser/esser3-webinar.pdf</a:t>
            </a:r>
          </a:p>
        </p:txBody>
      </p:sp>
      <p:sp>
        <p:nvSpPr>
          <p:cNvPr id="5" name="Slide Number Placeholder 4">
            <a:extLst>
              <a:ext uri="{FF2B5EF4-FFF2-40B4-BE49-F238E27FC236}">
                <a16:creationId xmlns:a16="http://schemas.microsoft.com/office/drawing/2014/main" id="{246D0962-C5D9-CE4C-8553-C36208009F75}"/>
              </a:ext>
            </a:extLst>
          </p:cNvPr>
          <p:cNvSpPr>
            <a:spLocks noGrp="1"/>
          </p:cNvSpPr>
          <p:nvPr>
            <p:ph type="sldNum" sz="quarter" idx="10"/>
          </p:nvPr>
        </p:nvSpPr>
        <p:spPr/>
        <p:txBody>
          <a:bodyPr vert="horz" lIns="91440" tIns="45720" rIns="91440" bIns="45720" rtlCol="0" anchor="ctr">
            <a:normAutofit/>
          </a:bodyPr>
          <a:lstStyle/>
          <a:p>
            <a:pPr>
              <a:spcAft>
                <a:spcPts val="600"/>
              </a:spcAft>
            </a:pPr>
            <a:fld id="{1929936C-68CC-48AF-8CF3-4B03BC21D04D}" type="slidenum">
              <a:rPr lang="en-US" smtClean="0"/>
              <a:pPr>
                <a:spcAft>
                  <a:spcPts val="600"/>
                </a:spcAft>
              </a:pPr>
              <a:t>13</a:t>
            </a:fld>
            <a:endParaRPr lang="en-US"/>
          </a:p>
        </p:txBody>
      </p:sp>
    </p:spTree>
    <p:extLst>
      <p:ext uri="{BB962C8B-B14F-4D97-AF65-F5344CB8AC3E}">
        <p14:creationId xmlns:p14="http://schemas.microsoft.com/office/powerpoint/2010/main" val="9569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998F2F-2111-41AB-86BA-A39922597843}"/>
              </a:ext>
            </a:extLst>
          </p:cNvPr>
          <p:cNvSpPr>
            <a:spLocks noGrp="1"/>
          </p:cNvSpPr>
          <p:nvPr>
            <p:ph type="title"/>
          </p:nvPr>
        </p:nvSpPr>
        <p:spPr/>
        <p:txBody>
          <a:bodyPr/>
          <a:lstStyle/>
          <a:p>
            <a:r>
              <a:rPr lang="en-US" dirty="0"/>
              <a:t>ARP ESSER Use of Funds Requirements</a:t>
            </a:r>
          </a:p>
        </p:txBody>
      </p:sp>
      <p:sp>
        <p:nvSpPr>
          <p:cNvPr id="9" name="Rectangle 8">
            <a:extLst>
              <a:ext uri="{FF2B5EF4-FFF2-40B4-BE49-F238E27FC236}">
                <a16:creationId xmlns:a16="http://schemas.microsoft.com/office/drawing/2014/main" id="{F0B84E6D-CE84-4933-A9B0-C830AD1B0F75}"/>
              </a:ext>
            </a:extLst>
          </p:cNvPr>
          <p:cNvSpPr/>
          <p:nvPr/>
        </p:nvSpPr>
        <p:spPr>
          <a:xfrm>
            <a:off x="331433" y="1126477"/>
            <a:ext cx="10339526" cy="1323439"/>
          </a:xfrm>
          <a:prstGeom prst="rect">
            <a:avLst/>
          </a:prstGeom>
        </p:spPr>
        <p:txBody>
          <a:bodyPr wrap="square">
            <a:spAutoFit/>
          </a:bodyPr>
          <a:lstStyle/>
          <a:p>
            <a:r>
              <a:rPr lang="en-US" sz="2000" dirty="0"/>
              <a:t>LEAs must reserve at least 20% of funds to address learning loss through implementation of evidence-based interventions and ensure that those interventions respond to students’ social, emotional, and academic needs and address the disproportionate impact of COVID-19 on underrepresented students subgroups:</a:t>
            </a:r>
          </a:p>
        </p:txBody>
      </p:sp>
      <p:sp>
        <p:nvSpPr>
          <p:cNvPr id="7" name="Text Placeholder 6">
            <a:extLst>
              <a:ext uri="{FF2B5EF4-FFF2-40B4-BE49-F238E27FC236}">
                <a16:creationId xmlns:a16="http://schemas.microsoft.com/office/drawing/2014/main" id="{3FF04DFB-4A2B-4149-83FE-C2C9C0A60EE4}"/>
              </a:ext>
            </a:extLst>
          </p:cNvPr>
          <p:cNvSpPr>
            <a:spLocks noGrp="1"/>
          </p:cNvSpPr>
          <p:nvPr>
            <p:ph sz="half" idx="1"/>
          </p:nvPr>
        </p:nvSpPr>
        <p:spPr>
          <a:xfrm>
            <a:off x="176270" y="2974019"/>
            <a:ext cx="5010511" cy="2953058"/>
          </a:xfrm>
        </p:spPr>
        <p:txBody>
          <a:bodyPr>
            <a:normAutofit fontScale="92500" lnSpcReduction="20000"/>
          </a:bodyPr>
          <a:lstStyle/>
          <a:p>
            <a:pPr lvl="1"/>
            <a:r>
              <a:rPr lang="en-US" dirty="0"/>
              <a:t>Each major racial and ethnic group</a:t>
            </a:r>
          </a:p>
          <a:p>
            <a:pPr lvl="1"/>
            <a:r>
              <a:rPr lang="en-US" dirty="0"/>
              <a:t>Children from low-income families</a:t>
            </a:r>
          </a:p>
          <a:p>
            <a:pPr lvl="1"/>
            <a:r>
              <a:rPr lang="en-US" dirty="0"/>
              <a:t>Children with disabilities</a:t>
            </a:r>
          </a:p>
          <a:p>
            <a:pPr lvl="1"/>
            <a:r>
              <a:rPr lang="en-US" dirty="0"/>
              <a:t>Children and youth in foster care</a:t>
            </a:r>
          </a:p>
        </p:txBody>
      </p:sp>
      <p:sp>
        <p:nvSpPr>
          <p:cNvPr id="8" name="Content Placeholder 7">
            <a:extLst>
              <a:ext uri="{FF2B5EF4-FFF2-40B4-BE49-F238E27FC236}">
                <a16:creationId xmlns:a16="http://schemas.microsoft.com/office/drawing/2014/main" id="{5D02A45B-F9A6-4507-954F-27769F723F1C}"/>
              </a:ext>
            </a:extLst>
          </p:cNvPr>
          <p:cNvSpPr>
            <a:spLocks noGrp="1"/>
          </p:cNvSpPr>
          <p:nvPr>
            <p:ph sz="half" idx="13"/>
          </p:nvPr>
        </p:nvSpPr>
        <p:spPr>
          <a:xfrm>
            <a:off x="6427433" y="2974019"/>
            <a:ext cx="5010511" cy="2953056"/>
          </a:xfrm>
        </p:spPr>
        <p:txBody>
          <a:bodyPr>
            <a:normAutofit/>
          </a:bodyPr>
          <a:lstStyle/>
          <a:p>
            <a:r>
              <a:rPr lang="en-US" sz="2400" dirty="0"/>
              <a:t>English learners</a:t>
            </a:r>
          </a:p>
          <a:p>
            <a:r>
              <a:rPr lang="en-US" sz="2400" dirty="0"/>
              <a:t>Gender</a:t>
            </a:r>
          </a:p>
          <a:p>
            <a:r>
              <a:rPr lang="en-US" sz="2400" dirty="0"/>
              <a:t>Migrant students</a:t>
            </a:r>
          </a:p>
          <a:p>
            <a:r>
              <a:rPr lang="en-US" sz="2400" dirty="0"/>
              <a:t>Students experiencing homelessness</a:t>
            </a:r>
          </a:p>
        </p:txBody>
      </p:sp>
      <p:sp>
        <p:nvSpPr>
          <p:cNvPr id="5" name="Slide Number Placeholder 4">
            <a:extLst>
              <a:ext uri="{FF2B5EF4-FFF2-40B4-BE49-F238E27FC236}">
                <a16:creationId xmlns:a16="http://schemas.microsoft.com/office/drawing/2014/main" id="{DFC85FB2-2869-4B8B-AAC9-DC75D8F166F6}"/>
              </a:ext>
            </a:extLst>
          </p:cNvPr>
          <p:cNvSpPr>
            <a:spLocks noGrp="1"/>
          </p:cNvSpPr>
          <p:nvPr>
            <p:ph type="sldNum" sz="quarter" idx="12"/>
          </p:nvPr>
        </p:nvSpPr>
        <p:spPr/>
        <p:txBody>
          <a:bodyPr/>
          <a:lstStyle/>
          <a:p>
            <a:fld id="{A3D1C70C-36A2-44FC-A083-98959550CFF4}" type="slidenum">
              <a:rPr lang="en-US" dirty="0" smtClean="0"/>
              <a:t>14</a:t>
            </a:fld>
            <a:endParaRPr lang="en-US" dirty="0"/>
          </a:p>
        </p:txBody>
      </p:sp>
    </p:spTree>
    <p:extLst>
      <p:ext uri="{BB962C8B-B14F-4D97-AF65-F5344CB8AC3E}">
        <p14:creationId xmlns:p14="http://schemas.microsoft.com/office/powerpoint/2010/main" val="174134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E78A-1FC9-4F79-AC57-E1560908B2AA}"/>
              </a:ext>
            </a:extLst>
          </p:cNvPr>
          <p:cNvSpPr>
            <a:spLocks noGrp="1"/>
          </p:cNvSpPr>
          <p:nvPr>
            <p:ph type="title"/>
          </p:nvPr>
        </p:nvSpPr>
        <p:spPr/>
        <p:txBody>
          <a:bodyPr/>
          <a:lstStyle/>
          <a:p>
            <a:r>
              <a:rPr lang="en-US" dirty="0"/>
              <a:t>ARP ESSER LEA Use of Funds Plan</a:t>
            </a:r>
          </a:p>
        </p:txBody>
      </p:sp>
      <p:sp>
        <p:nvSpPr>
          <p:cNvPr id="3" name="Content Placeholder 2">
            <a:extLst>
              <a:ext uri="{FF2B5EF4-FFF2-40B4-BE49-F238E27FC236}">
                <a16:creationId xmlns:a16="http://schemas.microsoft.com/office/drawing/2014/main" id="{42AD2320-25F5-4BEF-A28B-D9AB09746B28}"/>
              </a:ext>
            </a:extLst>
          </p:cNvPr>
          <p:cNvSpPr>
            <a:spLocks noGrp="1"/>
          </p:cNvSpPr>
          <p:nvPr>
            <p:ph idx="1"/>
          </p:nvPr>
        </p:nvSpPr>
        <p:spPr/>
        <p:txBody>
          <a:bodyPr/>
          <a:lstStyle/>
          <a:p>
            <a:r>
              <a:rPr lang="en-US" dirty="0"/>
              <a:t>Under an interim final rule published by the US Department of Education each LEA that receives ARP ESSER funds:</a:t>
            </a:r>
          </a:p>
          <a:p>
            <a:pPr lvl="1"/>
            <a:r>
              <a:rPr lang="en-US" dirty="0"/>
              <a:t>Must develop and submit to the State; and</a:t>
            </a:r>
          </a:p>
          <a:p>
            <a:pPr lvl="1"/>
            <a:r>
              <a:rPr lang="en-US" dirty="0"/>
              <a:t>Make publicly available a plan for the use of the LEA’s ARP ESSER funds</a:t>
            </a:r>
          </a:p>
        </p:txBody>
      </p:sp>
      <p:pic>
        <p:nvPicPr>
          <p:cNvPr id="6" name="Content Placeholder 5" descr="Screen showing the Application Rescue Plan ESSER -00- Cycle: Original Application. The tab LEA Plan for Use Of Funds is selected. The page says: 1. The extent to which and how the funds will be used to implement prevention and mitigation strategies that are to the greatest extent practicable consistent with the most recent CDC guidance on reopening schools in order to continuously and safely open and operate schools for in-person learning; (o of 2000 maximum character used) followed by a fillable text box. 2. How the LEA will use the funds it reserves under section 2001(e)(1) of the ARP Act to address the academic impact of lost instructional time through the implementation of evidence-based interventions such as summer learning or summer enrichment extended day comprehensive afterschool programs or extended school year; (0 of 2000 maximum characters used) followed by a fillable text box. ">
            <a:extLst>
              <a:ext uri="{FF2B5EF4-FFF2-40B4-BE49-F238E27FC236}">
                <a16:creationId xmlns:a16="http://schemas.microsoft.com/office/drawing/2014/main" id="{71875B32-DA07-4210-9482-8A045AE0296D}"/>
              </a:ext>
            </a:extLst>
          </p:cNvPr>
          <p:cNvPicPr>
            <a:picLocks noGrp="1" noChangeAspect="1"/>
          </p:cNvPicPr>
          <p:nvPr>
            <p:ph idx="13"/>
          </p:nvPr>
        </p:nvPicPr>
        <p:blipFill>
          <a:blip r:embed="rId3"/>
          <a:stretch>
            <a:fillRect/>
          </a:stretch>
        </p:blipFill>
        <p:spPr>
          <a:xfrm>
            <a:off x="781234" y="3506680"/>
            <a:ext cx="10129421" cy="2455970"/>
          </a:xfrm>
          <a:prstGeom prst="rect">
            <a:avLst/>
          </a:prstGeom>
        </p:spPr>
      </p:pic>
      <p:sp>
        <p:nvSpPr>
          <p:cNvPr id="5" name="Slide Number Placeholder 4">
            <a:extLst>
              <a:ext uri="{FF2B5EF4-FFF2-40B4-BE49-F238E27FC236}">
                <a16:creationId xmlns:a16="http://schemas.microsoft.com/office/drawing/2014/main" id="{B9C1418B-EB53-4F55-83CB-D47C073C1C89}"/>
              </a:ext>
            </a:extLst>
          </p:cNvPr>
          <p:cNvSpPr>
            <a:spLocks noGrp="1"/>
          </p:cNvSpPr>
          <p:nvPr>
            <p:ph type="sldNum" sz="quarter" idx="12"/>
          </p:nvPr>
        </p:nvSpPr>
        <p:spPr/>
        <p:txBody>
          <a:bodyPr/>
          <a:lstStyle/>
          <a:p>
            <a:fld id="{A3D1C70C-36A2-44FC-A083-98959550CFF4}" type="slidenum">
              <a:rPr lang="en-US" dirty="0" smtClean="0"/>
              <a:t>15</a:t>
            </a:fld>
            <a:endParaRPr lang="en-US" dirty="0"/>
          </a:p>
        </p:txBody>
      </p:sp>
    </p:spTree>
    <p:extLst>
      <p:ext uri="{BB962C8B-B14F-4D97-AF65-F5344CB8AC3E}">
        <p14:creationId xmlns:p14="http://schemas.microsoft.com/office/powerpoint/2010/main" val="311881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t>Frequently Asked Questions</a:t>
            </a:r>
          </a:p>
        </p:txBody>
      </p:sp>
    </p:spTree>
    <p:extLst>
      <p:ext uri="{BB962C8B-B14F-4D97-AF65-F5344CB8AC3E}">
        <p14:creationId xmlns:p14="http://schemas.microsoft.com/office/powerpoint/2010/main" val="222920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141E17-FCDD-4514-8979-C330B832F419}"/>
              </a:ext>
            </a:extLst>
          </p:cNvPr>
          <p:cNvSpPr>
            <a:spLocks noGrp="1"/>
          </p:cNvSpPr>
          <p:nvPr>
            <p:ph type="title"/>
          </p:nvPr>
        </p:nvSpPr>
        <p:spPr>
          <a:xfrm>
            <a:off x="167080" y="504158"/>
            <a:ext cx="10096959" cy="747579"/>
          </a:xfrm>
        </p:spPr>
        <p:txBody>
          <a:bodyPr/>
          <a:lstStyle/>
          <a:p>
            <a:pPr>
              <a:lnSpc>
                <a:spcPct val="150000"/>
              </a:lnSpc>
            </a:pPr>
            <a:r>
              <a:rPr lang="en-US" dirty="0"/>
              <a:t>                     Allowable Uses </a:t>
            </a:r>
            <a:br>
              <a:rPr lang="en-US" dirty="0"/>
            </a:br>
            <a:r>
              <a:rPr kumimoji="0" lang="en-US" sz="25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How do I know if a cost is an allowable use of ESSER funds? </a:t>
            </a:r>
            <a:endParaRPr lang="en-US" dirty="0"/>
          </a:p>
        </p:txBody>
      </p:sp>
      <p:sp>
        <p:nvSpPr>
          <p:cNvPr id="4" name="Text Placeholder 3">
            <a:extLst>
              <a:ext uri="{FF2B5EF4-FFF2-40B4-BE49-F238E27FC236}">
                <a16:creationId xmlns:a16="http://schemas.microsoft.com/office/drawing/2014/main" id="{EE56A89D-FE81-4F2F-A033-72194F4B1E12}"/>
              </a:ext>
            </a:extLst>
          </p:cNvPr>
          <p:cNvSpPr>
            <a:spLocks noGrp="1"/>
          </p:cNvSpPr>
          <p:nvPr>
            <p:ph type="body" sz="quarter" idx="11"/>
          </p:nvPr>
        </p:nvSpPr>
        <p:spPr>
          <a:xfrm>
            <a:off x="167080" y="1673315"/>
            <a:ext cx="11849100" cy="4803775"/>
          </a:xfrm>
        </p:spPr>
        <p:txBody>
          <a:bodyPr>
            <a:normAutofit/>
          </a:bodyPr>
          <a:lstStyle/>
          <a:p>
            <a:pPr marL="0" indent="0">
              <a:buNone/>
            </a:pPr>
            <a:r>
              <a:rPr lang="en-US" sz="2200" dirty="0"/>
              <a:t>Generally, in determining whether an activity is an allowable use of funds, a school district must determine:</a:t>
            </a:r>
          </a:p>
          <a:p>
            <a:pPr marL="514350" indent="-514350">
              <a:buAutoNum type="arabicPeriod"/>
            </a:pPr>
            <a:r>
              <a:rPr lang="en-US" sz="2200" dirty="0"/>
              <a:t>Is the use of funds intended to prevent, prepare for, or respond to the COVID-19 pandemic, including its impact on the social, emotional, mental health, and academic needs of students?</a:t>
            </a:r>
          </a:p>
          <a:p>
            <a:pPr marL="514350" indent="-514350">
              <a:buAutoNum type="arabicPeriod"/>
            </a:pPr>
            <a:r>
              <a:rPr lang="en-US" sz="2200" dirty="0"/>
              <a:t>Does the use of funds fall under one of the authorized uses of ESSER or GEER funds?  </a:t>
            </a:r>
          </a:p>
          <a:p>
            <a:pPr marL="514350" indent="-514350">
              <a:buAutoNum type="arabicPeriod"/>
            </a:pPr>
            <a:r>
              <a:rPr lang="en-US" sz="2200" dirty="0"/>
              <a:t>Is the use of funds permissible under the Uniform Administrative Requirements, Cost Principles, and Audit Requirements for Federal Awards (Uniform Guidance, 2 CFR Part 200)? </a:t>
            </a:r>
          </a:p>
        </p:txBody>
      </p:sp>
    </p:spTree>
    <p:extLst>
      <p:ext uri="{BB962C8B-B14F-4D97-AF65-F5344CB8AC3E}">
        <p14:creationId xmlns:p14="http://schemas.microsoft.com/office/powerpoint/2010/main" val="7139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CCC8F4-012C-499C-9810-EA13A447668C}"/>
              </a:ext>
            </a:extLst>
          </p:cNvPr>
          <p:cNvSpPr>
            <a:spLocks noGrp="1"/>
          </p:cNvSpPr>
          <p:nvPr>
            <p:ph type="title"/>
          </p:nvPr>
        </p:nvSpPr>
        <p:spPr/>
        <p:txBody>
          <a:bodyPr/>
          <a:lstStyle/>
          <a:p>
            <a:r>
              <a:rPr lang="en-US" dirty="0"/>
              <a:t>Uniform Guidance</a:t>
            </a:r>
          </a:p>
        </p:txBody>
      </p:sp>
      <p:sp>
        <p:nvSpPr>
          <p:cNvPr id="7" name="Text Placeholder 6">
            <a:extLst>
              <a:ext uri="{FF2B5EF4-FFF2-40B4-BE49-F238E27FC236}">
                <a16:creationId xmlns:a16="http://schemas.microsoft.com/office/drawing/2014/main" id="{E0403749-FAC0-43BD-A822-598D344E2A7E}"/>
              </a:ext>
            </a:extLst>
          </p:cNvPr>
          <p:cNvSpPr>
            <a:spLocks noGrp="1"/>
          </p:cNvSpPr>
          <p:nvPr>
            <p:ph type="body" sz="quarter" idx="11"/>
          </p:nvPr>
        </p:nvSpPr>
        <p:spPr/>
        <p:txBody>
          <a:bodyPr/>
          <a:lstStyle/>
          <a:p>
            <a:pPr marL="0" indent="0">
              <a:buNone/>
            </a:pPr>
            <a:r>
              <a:rPr lang="en-US" b="1" dirty="0"/>
              <a:t>Do the requirements in the Uniform Guidance apply to expenditures of ESSER funds?</a:t>
            </a:r>
            <a:endParaRPr lang="en-US" dirty="0"/>
          </a:p>
          <a:p>
            <a:pPr marL="0" indent="0">
              <a:spcBef>
                <a:spcPts val="3450"/>
              </a:spcBef>
              <a:buNone/>
            </a:pPr>
            <a:r>
              <a:rPr lang="en-US" dirty="0"/>
              <a:t>Yes, specific uses of ESSER funds must comply with the Cost Principles in subpart E of 2 CFR Part 200 of the Uniform Guidance.  This requires, among other things, that every grant expenditure by necessary and reasonable to carry out the performance of the grant.</a:t>
            </a:r>
          </a:p>
        </p:txBody>
      </p:sp>
      <p:sp>
        <p:nvSpPr>
          <p:cNvPr id="5" name="Slide Number Placeholder 4">
            <a:extLst>
              <a:ext uri="{FF2B5EF4-FFF2-40B4-BE49-F238E27FC236}">
                <a16:creationId xmlns:a16="http://schemas.microsoft.com/office/drawing/2014/main" id="{CE66364D-DFA0-4E10-ACF4-329E2BB89FA3}"/>
              </a:ext>
            </a:extLst>
          </p:cNvPr>
          <p:cNvSpPr>
            <a:spLocks noGrp="1"/>
          </p:cNvSpPr>
          <p:nvPr>
            <p:ph type="sldNum" sz="quarter" idx="10"/>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5480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913A10-8A44-4C9C-9F8B-92AB221FB5BD}"/>
              </a:ext>
            </a:extLst>
          </p:cNvPr>
          <p:cNvSpPr>
            <a:spLocks noGrp="1"/>
          </p:cNvSpPr>
          <p:nvPr>
            <p:ph type="title"/>
          </p:nvPr>
        </p:nvSpPr>
        <p:spPr/>
        <p:txBody>
          <a:bodyPr/>
          <a:lstStyle/>
          <a:p>
            <a:r>
              <a:rPr lang="en-US" dirty="0"/>
              <a:t>EWEG</a:t>
            </a:r>
          </a:p>
        </p:txBody>
      </p:sp>
      <p:sp>
        <p:nvSpPr>
          <p:cNvPr id="7" name="Text Placeholder 6">
            <a:extLst>
              <a:ext uri="{FF2B5EF4-FFF2-40B4-BE49-F238E27FC236}">
                <a16:creationId xmlns:a16="http://schemas.microsoft.com/office/drawing/2014/main" id="{96A75B02-6EA0-412F-B7AB-A6118FDE52BD}"/>
              </a:ext>
            </a:extLst>
          </p:cNvPr>
          <p:cNvSpPr>
            <a:spLocks noGrp="1"/>
          </p:cNvSpPr>
          <p:nvPr>
            <p:ph type="body" sz="quarter" idx="11"/>
          </p:nvPr>
        </p:nvSpPr>
        <p:spPr/>
        <p:txBody>
          <a:bodyPr/>
          <a:lstStyle/>
          <a:p>
            <a:pPr marL="0" indent="0">
              <a:buNone/>
            </a:pPr>
            <a:r>
              <a:rPr lang="en-US" b="1" dirty="0"/>
              <a:t>How do I apply for ESSER funds and when is the due date for my application?</a:t>
            </a:r>
            <a:endParaRPr lang="en-US" dirty="0"/>
          </a:p>
          <a:p>
            <a:pPr marL="0" indent="0">
              <a:spcBef>
                <a:spcPts val="3450"/>
              </a:spcBef>
              <a:buNone/>
            </a:pPr>
            <a:r>
              <a:rPr lang="en-US" dirty="0"/>
              <a:t>All three ESSER grant applications (ESSER I, II and ARP ESSER) are available through the Electronic Web-Enabled Grant System (EWEG).  The due date for the ARP ESSER application is November 24, 2021.</a:t>
            </a:r>
          </a:p>
        </p:txBody>
      </p:sp>
      <p:sp>
        <p:nvSpPr>
          <p:cNvPr id="5" name="Slide Number Placeholder 4">
            <a:extLst>
              <a:ext uri="{FF2B5EF4-FFF2-40B4-BE49-F238E27FC236}">
                <a16:creationId xmlns:a16="http://schemas.microsoft.com/office/drawing/2014/main" id="{EF701C89-7C1B-4256-AAE9-0D5C57AE4BC2}"/>
              </a:ext>
            </a:extLst>
          </p:cNvPr>
          <p:cNvSpPr>
            <a:spLocks noGrp="1"/>
          </p:cNvSpPr>
          <p:nvPr>
            <p:ph type="sldNum" sz="quarter" idx="10"/>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16490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3801554"/>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endParaRPr lang="en-US" sz="800" dirty="0">
              <a:latin typeface="Palatino Linotype" panose="02040502050505030304" pitchFamily="18" charset="0"/>
              <a:cs typeface="Times New Roman" panose="02020603050405020304" pitchFamily="18" charset="0"/>
            </a:endParaRPr>
          </a:p>
          <a:p>
            <a:pPr marL="342900" lvl="1" indent="-342900" defTabSz="889000">
              <a:lnSpc>
                <a:spcPct val="90000"/>
              </a:lnSpc>
              <a:spcBef>
                <a:spcPct val="0"/>
              </a:spcBef>
              <a:spcAft>
                <a:spcPct val="15000"/>
              </a:spcAft>
              <a:buFont typeface="Arial" panose="020B0604020202020204" pitchFamily="34" charset="0"/>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ts val="818"/>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use the raise hand feature if you want to speak.</a:t>
            </a:r>
            <a:endParaRPr lang="en-US" sz="800" dirty="0">
              <a:latin typeface="Palatino Linotype" panose="02040502050505030304" pitchFamily="18" charset="0"/>
              <a:cs typeface="Times New Roman" panose="02020603050405020304" pitchFamily="18" charset="0"/>
            </a:endParaRPr>
          </a:p>
          <a:p>
            <a:pPr marL="342900" lvl="1" indent="-342900" algn="l" defTabSz="889000" rtl="0">
              <a:lnSpc>
                <a:spcPct val="90000"/>
              </a:lnSpc>
              <a:spcBef>
                <a:spcPct val="0"/>
              </a:spcBef>
              <a:spcAft>
                <a:spcPct val="15000"/>
              </a:spcAft>
              <a:buFont typeface="Arial" panose="020B0604020202020204" pitchFamily="34" charset="0"/>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Arial" panose="020B0604020202020204" pitchFamily="34" charset="0"/>
              <a:buChar char="•"/>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p:txBody>
      </p:sp>
      <p:pic>
        <p:nvPicPr>
          <p:cNvPr id="15" name="Picture 14" descr="The Meeting Chat (the second icon) and Raise Hand (the third icon) features are pointed out on Teams ">
            <a:extLst>
              <a:ext uri="{FF2B5EF4-FFF2-40B4-BE49-F238E27FC236}">
                <a16:creationId xmlns:a16="http://schemas.microsoft.com/office/drawing/2014/main" id="{48597633-9E1A-6A2E-5A70-B728176531F4}"/>
              </a:ext>
            </a:extLst>
          </p:cNvPr>
          <p:cNvPicPr>
            <a:picLocks noChangeAspect="1"/>
          </p:cNvPicPr>
          <p:nvPr/>
        </p:nvPicPr>
        <p:blipFill>
          <a:blip r:embed="rId3"/>
          <a:stretch>
            <a:fillRect/>
          </a:stretch>
        </p:blipFill>
        <p:spPr>
          <a:xfrm>
            <a:off x="7148450" y="1493240"/>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2</a:t>
            </a:fld>
            <a:endParaRPr lang="en-US"/>
          </a:p>
        </p:txBody>
      </p:sp>
    </p:spTree>
    <p:extLst>
      <p:ext uri="{BB962C8B-B14F-4D97-AF65-F5344CB8AC3E}">
        <p14:creationId xmlns:p14="http://schemas.microsoft.com/office/powerpoint/2010/main" val="354157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C9E27B-FA2F-4F44-A272-BBC25283774B}"/>
              </a:ext>
            </a:extLst>
          </p:cNvPr>
          <p:cNvSpPr>
            <a:spLocks noGrp="1"/>
          </p:cNvSpPr>
          <p:nvPr>
            <p:ph type="title"/>
          </p:nvPr>
        </p:nvSpPr>
        <p:spPr/>
        <p:txBody>
          <a:bodyPr/>
          <a:lstStyle/>
          <a:p>
            <a:r>
              <a:rPr lang="en-US" dirty="0"/>
              <a:t>Supplement not Supplant</a:t>
            </a:r>
          </a:p>
        </p:txBody>
      </p:sp>
      <p:sp>
        <p:nvSpPr>
          <p:cNvPr id="7" name="Text Placeholder 6">
            <a:extLst>
              <a:ext uri="{FF2B5EF4-FFF2-40B4-BE49-F238E27FC236}">
                <a16:creationId xmlns:a16="http://schemas.microsoft.com/office/drawing/2014/main" id="{957C8A1B-68AF-4912-BDF6-B6A4CD24C6FC}"/>
              </a:ext>
            </a:extLst>
          </p:cNvPr>
          <p:cNvSpPr>
            <a:spLocks noGrp="1"/>
          </p:cNvSpPr>
          <p:nvPr>
            <p:ph type="body" sz="quarter" idx="11"/>
          </p:nvPr>
        </p:nvSpPr>
        <p:spPr/>
        <p:txBody>
          <a:bodyPr/>
          <a:lstStyle/>
          <a:p>
            <a:endParaRPr lang="en-US" dirty="0"/>
          </a:p>
          <a:p>
            <a:pPr marL="0" indent="0">
              <a:spcAft>
                <a:spcPts val="6700"/>
              </a:spcAft>
              <a:buNone/>
            </a:pPr>
            <a:r>
              <a:rPr lang="en-US" b="1" dirty="0"/>
              <a:t>Is there a “supplement not supplant” requirement for ESSER funds?</a:t>
            </a:r>
            <a:endParaRPr lang="en-US" dirty="0"/>
          </a:p>
          <a:p>
            <a:pPr marL="0" indent="0">
              <a:buNone/>
            </a:pPr>
            <a:r>
              <a:rPr lang="en-US" dirty="0"/>
              <a:t>No, there is no supplement not supplant requirement for any of the ESSER funds.</a:t>
            </a:r>
          </a:p>
        </p:txBody>
      </p:sp>
      <p:sp>
        <p:nvSpPr>
          <p:cNvPr id="5" name="Slide Number Placeholder 4">
            <a:extLst>
              <a:ext uri="{FF2B5EF4-FFF2-40B4-BE49-F238E27FC236}">
                <a16:creationId xmlns:a16="http://schemas.microsoft.com/office/drawing/2014/main" id="{AE5621E6-A11F-49A8-9D2F-A49287F3666A}"/>
              </a:ext>
            </a:extLst>
          </p:cNvPr>
          <p:cNvSpPr>
            <a:spLocks noGrp="1"/>
          </p:cNvSpPr>
          <p:nvPr>
            <p:ph type="sldNum" sz="quarter" idx="10"/>
          </p:nvPr>
        </p:nvSpPr>
        <p:spPr/>
        <p:txBody>
          <a:bodyPr/>
          <a:lstStyle/>
          <a:p>
            <a:fld id="{A3D1C70C-36A2-44FC-A083-98959550CFF4}" type="slidenum">
              <a:rPr lang="en-US" smtClean="0"/>
              <a:t>20</a:t>
            </a:fld>
            <a:endParaRPr lang="en-US"/>
          </a:p>
        </p:txBody>
      </p:sp>
    </p:spTree>
    <p:extLst>
      <p:ext uri="{BB962C8B-B14F-4D97-AF65-F5344CB8AC3E}">
        <p14:creationId xmlns:p14="http://schemas.microsoft.com/office/powerpoint/2010/main" val="33744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022A6-7A2B-4678-B670-1D810E231B85}"/>
              </a:ext>
            </a:extLst>
          </p:cNvPr>
          <p:cNvSpPr>
            <a:spLocks noGrp="1"/>
          </p:cNvSpPr>
          <p:nvPr>
            <p:ph type="title"/>
          </p:nvPr>
        </p:nvSpPr>
        <p:spPr/>
        <p:txBody>
          <a:bodyPr/>
          <a:lstStyle/>
          <a:p>
            <a:r>
              <a:rPr lang="en-US" dirty="0"/>
              <a:t>Testing and Vaccinations</a:t>
            </a:r>
          </a:p>
        </p:txBody>
      </p:sp>
      <p:sp>
        <p:nvSpPr>
          <p:cNvPr id="7" name="Text Placeholder 6">
            <a:extLst>
              <a:ext uri="{FF2B5EF4-FFF2-40B4-BE49-F238E27FC236}">
                <a16:creationId xmlns:a16="http://schemas.microsoft.com/office/drawing/2014/main" id="{D99A619E-13B8-443F-A821-3C5F60476203}"/>
              </a:ext>
            </a:extLst>
          </p:cNvPr>
          <p:cNvSpPr>
            <a:spLocks noGrp="1"/>
          </p:cNvSpPr>
          <p:nvPr>
            <p:ph type="body" sz="quarter" idx="11"/>
          </p:nvPr>
        </p:nvSpPr>
        <p:spPr/>
        <p:txBody>
          <a:bodyPr/>
          <a:lstStyle/>
          <a:p>
            <a:pPr marL="0" indent="0">
              <a:buNone/>
            </a:pPr>
            <a:r>
              <a:rPr lang="en-US" b="1" dirty="0"/>
              <a:t>May ESSER funds be used for COVID-19 testing or for providing COVID-19 vaccinations for eligible students, teacher and school staff?</a:t>
            </a:r>
          </a:p>
          <a:p>
            <a:pPr marL="0" indent="0">
              <a:buNone/>
            </a:pPr>
            <a:r>
              <a:rPr lang="en-US" sz="2400" dirty="0"/>
              <a:t>Yes,</a:t>
            </a:r>
            <a:r>
              <a:rPr lang="en-US" dirty="0"/>
              <a:t> </a:t>
            </a:r>
            <a:r>
              <a:rPr lang="en-US" sz="2400" dirty="0"/>
              <a:t>Because ESSER and GEER funds may be used for public health protocols including, to the greatest extent practicable, policies in line with guidance from the CDC for the reopening and operation of school facilities to effectively maintain the health and safety of students, educators, and other staff, providing COVID-19 testing and/or COVID-19 vaccinations is an allowable use of ESSER and GEER funds. </a:t>
            </a:r>
          </a:p>
        </p:txBody>
      </p:sp>
      <p:sp>
        <p:nvSpPr>
          <p:cNvPr id="5" name="Slide Number Placeholder 4">
            <a:extLst>
              <a:ext uri="{FF2B5EF4-FFF2-40B4-BE49-F238E27FC236}">
                <a16:creationId xmlns:a16="http://schemas.microsoft.com/office/drawing/2014/main" id="{AF050D92-0548-4D9E-B5AB-7FDE55980694}"/>
              </a:ext>
            </a:extLst>
          </p:cNvPr>
          <p:cNvSpPr>
            <a:spLocks noGrp="1"/>
          </p:cNvSpPr>
          <p:nvPr>
            <p:ph type="sldNum" sz="quarter" idx="10"/>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5603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b="1" dirty="0"/>
              <a:t>District Presentations</a:t>
            </a:r>
          </a:p>
        </p:txBody>
      </p:sp>
    </p:spTree>
    <p:extLst>
      <p:ext uri="{BB962C8B-B14F-4D97-AF65-F5344CB8AC3E}">
        <p14:creationId xmlns:p14="http://schemas.microsoft.com/office/powerpoint/2010/main" val="349348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sz="6000" dirty="0"/>
              <a:t>Clifton Public School District</a:t>
            </a:r>
            <a:endParaRPr lang="en-US" sz="6000" b="1" dirty="0"/>
          </a:p>
        </p:txBody>
      </p:sp>
    </p:spTree>
    <p:extLst>
      <p:ext uri="{BB962C8B-B14F-4D97-AF65-F5344CB8AC3E}">
        <p14:creationId xmlns:p14="http://schemas.microsoft.com/office/powerpoint/2010/main" val="752119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ctrTitle"/>
          </p:nvPr>
        </p:nvSpPr>
        <p:spPr>
          <a:prstGeom prst="rect">
            <a:avLst/>
          </a:prstGeom>
          <a:noFill/>
          <a:ln>
            <a:noFill/>
          </a:ln>
        </p:spPr>
        <p:txBody>
          <a:bodyPr vert="horz" wrap="square" lIns="121900" tIns="60933" rIns="121900" bIns="60933" rtlCol="0" anchor="b" anchorCtr="0">
            <a:noAutofit/>
          </a:bodyPr>
          <a:lstStyle/>
          <a:p>
            <a:pPr>
              <a:spcBef>
                <a:spcPts val="0"/>
              </a:spcBef>
              <a:buClr>
                <a:schemeClr val="dk2"/>
              </a:buClr>
              <a:buSzPct val="25000"/>
            </a:pPr>
            <a:r>
              <a:rPr lang="en-US" sz="4267" cap="small" dirty="0">
                <a:solidFill>
                  <a:schemeClr val="dk2"/>
                </a:solidFill>
                <a:latin typeface="Century Schoolbook"/>
                <a:ea typeface="Century Schoolbook"/>
                <a:cs typeface="Century Schoolbook"/>
                <a:sym typeface="Century Schoolbook"/>
              </a:rPr>
              <a:t>Clifton Public Schools: </a:t>
            </a:r>
            <a:br>
              <a:rPr lang="en-US" sz="4267" cap="small" dirty="0">
                <a:solidFill>
                  <a:schemeClr val="dk2"/>
                </a:solidFill>
                <a:latin typeface="Century Schoolbook"/>
                <a:ea typeface="Century Schoolbook"/>
                <a:cs typeface="Century Schoolbook"/>
                <a:sym typeface="Century Schoolbook"/>
              </a:rPr>
            </a:br>
            <a:r>
              <a:rPr lang="en-US" sz="4267" cap="small" dirty="0">
                <a:solidFill>
                  <a:schemeClr val="dk2"/>
                </a:solidFill>
                <a:latin typeface="Century Schoolbook"/>
                <a:ea typeface="Century Schoolbook"/>
                <a:cs typeface="Century Schoolbook"/>
                <a:sym typeface="Century Schoolbook"/>
              </a:rPr>
              <a:t>Leveraging ESSER </a:t>
            </a:r>
            <a:br>
              <a:rPr lang="en-US" sz="4267" cap="small" dirty="0">
                <a:solidFill>
                  <a:schemeClr val="dk2"/>
                </a:solidFill>
                <a:latin typeface="Century Schoolbook"/>
                <a:ea typeface="Century Schoolbook"/>
                <a:cs typeface="Century Schoolbook"/>
                <a:sym typeface="Century Schoolbook"/>
              </a:rPr>
            </a:br>
            <a:r>
              <a:rPr lang="en-US" sz="4267" cap="small" dirty="0">
                <a:solidFill>
                  <a:schemeClr val="dk2"/>
                </a:solidFill>
                <a:latin typeface="Century Schoolbook"/>
                <a:ea typeface="Century Schoolbook"/>
                <a:cs typeface="Century Schoolbook"/>
                <a:sym typeface="Century Schoolbook"/>
              </a:rPr>
              <a:t>and Federally Funded </a:t>
            </a:r>
            <a:br>
              <a:rPr lang="en-US" sz="4267" cap="small" dirty="0">
                <a:solidFill>
                  <a:schemeClr val="dk2"/>
                </a:solidFill>
                <a:latin typeface="Century Schoolbook"/>
                <a:ea typeface="Century Schoolbook"/>
                <a:cs typeface="Century Schoolbook"/>
                <a:sym typeface="Century Schoolbook"/>
              </a:rPr>
            </a:br>
            <a:r>
              <a:rPr lang="en-US" sz="4267" cap="small" dirty="0">
                <a:solidFill>
                  <a:schemeClr val="dk2"/>
                </a:solidFill>
                <a:latin typeface="Century Schoolbook"/>
                <a:ea typeface="Century Schoolbook"/>
                <a:cs typeface="Century Schoolbook"/>
                <a:sym typeface="Century Schoolbook"/>
              </a:rPr>
              <a:t>Summer Programs</a:t>
            </a:r>
            <a:endParaRPr lang="en" sz="4267" cap="small" dirty="0">
              <a:solidFill>
                <a:schemeClr val="dk2"/>
              </a:solidFill>
              <a:latin typeface="Century Schoolbook"/>
              <a:ea typeface="Century Schoolbook"/>
              <a:cs typeface="Century Schoolbook"/>
              <a:sym typeface="Century Schoolbook"/>
            </a:endParaRPr>
          </a:p>
        </p:txBody>
      </p:sp>
      <p:sp>
        <p:nvSpPr>
          <p:cNvPr id="305" name="Shape 305"/>
          <p:cNvSpPr txBox="1">
            <a:spLocks noGrp="1"/>
          </p:cNvSpPr>
          <p:nvPr>
            <p:ph type="subTitle" idx="1"/>
          </p:nvPr>
        </p:nvSpPr>
        <p:spPr>
          <a:xfrm>
            <a:off x="914400" y="3530600"/>
            <a:ext cx="10566400" cy="2540000"/>
          </a:xfrm>
          <a:prstGeom prst="rect">
            <a:avLst/>
          </a:prstGeom>
          <a:noFill/>
          <a:ln>
            <a:noFill/>
          </a:ln>
        </p:spPr>
        <p:txBody>
          <a:bodyPr vert="horz" wrap="square" lIns="121900" tIns="60933" rIns="121900" bIns="60933" rtlCol="0" anchor="t" anchorCtr="0">
            <a:noAutofit/>
          </a:bodyPr>
          <a:lstStyle/>
          <a:p>
            <a:pPr>
              <a:spcBef>
                <a:spcPts val="0"/>
              </a:spcBef>
              <a:spcAft>
                <a:spcPts val="10050"/>
              </a:spcAft>
              <a:buSzPct val="25000"/>
            </a:pPr>
            <a:r>
              <a:rPr lang="en-US" sz="2400" dirty="0">
                <a:latin typeface="Century Schoolbook" pitchFamily="18" charset="0"/>
              </a:rPr>
              <a:t>NJDOE ARP ESSER Round Table—October 20, 2021</a:t>
            </a:r>
            <a:endParaRPr lang="en" sz="2400" dirty="0">
              <a:solidFill>
                <a:schemeClr val="dk2"/>
              </a:solidFill>
              <a:latin typeface="Century Schoolbook"/>
              <a:ea typeface="Century Schoolbook"/>
              <a:cs typeface="Century Schoolbook"/>
              <a:sym typeface="Century Schoolbook"/>
            </a:endParaRPr>
          </a:p>
          <a:p>
            <a:pPr algn="l">
              <a:spcBef>
                <a:spcPts val="0"/>
              </a:spcBef>
              <a:spcAft>
                <a:spcPts val="0"/>
              </a:spcAft>
              <a:buClr>
                <a:schemeClr val="accent1"/>
              </a:buClr>
              <a:buSzPct val="25000"/>
            </a:pPr>
            <a:r>
              <a:rPr lang="en" sz="2400" dirty="0">
                <a:latin typeface="Century Schoolbook"/>
                <a:ea typeface="Century Schoolbook"/>
                <a:cs typeface="Century Schoolbook"/>
                <a:sym typeface="Century Schoolbook"/>
              </a:rPr>
              <a:t>Dr. Danny A. Robertozzi, Superintendent of Schools</a:t>
            </a:r>
          </a:p>
          <a:p>
            <a:pPr algn="l">
              <a:spcBef>
                <a:spcPts val="0"/>
              </a:spcBef>
              <a:spcAft>
                <a:spcPts val="0"/>
              </a:spcAft>
              <a:buClr>
                <a:schemeClr val="accent1"/>
              </a:buClr>
              <a:buSzPct val="25000"/>
            </a:pPr>
            <a:r>
              <a:rPr lang="en" sz="2400" dirty="0">
                <a:latin typeface="Century Schoolbook"/>
                <a:ea typeface="Century Schoolbook"/>
                <a:cs typeface="Century Schoolbook"/>
                <a:sym typeface="Century Schoolbook"/>
              </a:rPr>
              <a:t>Janina J. Kusielewicz, Assisstant Superintendent for Curriculum</a:t>
            </a:r>
          </a:p>
          <a:p>
            <a:pPr algn="l">
              <a:spcBef>
                <a:spcPts val="0"/>
              </a:spcBef>
              <a:spcAft>
                <a:spcPts val="0"/>
              </a:spcAft>
              <a:buClr>
                <a:schemeClr val="accent1"/>
              </a:buClr>
              <a:buSzPct val="25000"/>
            </a:pPr>
            <a:endParaRPr lang="en" sz="2400" b="1" dirty="0">
              <a:solidFill>
                <a:schemeClr val="accent4"/>
              </a:solidFill>
              <a:latin typeface="Century Schoolbook"/>
              <a:ea typeface="Century Schoolbook"/>
              <a:cs typeface="Century Schoolbook"/>
              <a:sym typeface="Century Schoolboo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4" y="215154"/>
            <a:ext cx="9955307" cy="704754"/>
          </a:xfrm>
        </p:spPr>
        <p:txBody>
          <a:bodyPr>
            <a:normAutofit/>
          </a:bodyPr>
          <a:lstStyle/>
          <a:p>
            <a:r>
              <a:rPr lang="en" sz="4267" u="sng" cap="small" dirty="0">
                <a:solidFill>
                  <a:schemeClr val="dk2"/>
                </a:solidFill>
                <a:latin typeface="Century Schoolbook"/>
                <a:ea typeface="Century Schoolbook"/>
                <a:cs typeface="Century Schoolbook"/>
                <a:sym typeface="Century Schoolbook"/>
              </a:rPr>
              <a:t>R</a:t>
            </a:r>
            <a:r>
              <a:rPr lang="en-US" sz="4267" u="sng" cap="small" dirty="0">
                <a:solidFill>
                  <a:schemeClr val="dk2"/>
                </a:solidFill>
                <a:latin typeface="Century Schoolbook"/>
                <a:ea typeface="Century Schoolbook"/>
                <a:cs typeface="Century Schoolbook"/>
                <a:sym typeface="Century Schoolbook"/>
              </a:rPr>
              <a:t>e</a:t>
            </a:r>
            <a:r>
              <a:rPr lang="en" sz="4267" u="sng" cap="small" dirty="0">
                <a:solidFill>
                  <a:schemeClr val="dk2"/>
                </a:solidFill>
                <a:latin typeface="Century Schoolbook"/>
                <a:ea typeface="Century Schoolbook"/>
                <a:cs typeface="Century Schoolbook"/>
                <a:sym typeface="Century Schoolbook"/>
              </a:rPr>
              <a:t>turn to In-Person Instruction</a:t>
            </a:r>
            <a:endParaRPr lang="en-US" sz="4267" u="sng" dirty="0"/>
          </a:p>
        </p:txBody>
      </p:sp>
      <p:sp>
        <p:nvSpPr>
          <p:cNvPr id="3" name="Content Placeholder 2"/>
          <p:cNvSpPr>
            <a:spLocks noGrp="1"/>
          </p:cNvSpPr>
          <p:nvPr>
            <p:ph idx="1"/>
          </p:nvPr>
        </p:nvSpPr>
        <p:spPr/>
        <p:txBody>
          <a:bodyPr>
            <a:normAutofit fontScale="77500" lnSpcReduction="20000"/>
          </a:bodyPr>
          <a:lstStyle/>
          <a:p>
            <a:pPr>
              <a:lnSpc>
                <a:spcPct val="150000"/>
              </a:lnSpc>
            </a:pPr>
            <a:r>
              <a:rPr lang="en-US" dirty="0">
                <a:latin typeface="Century Schoolbook" pitchFamily="18" charset="0"/>
              </a:rPr>
              <a:t>Leveraging Funding Sources</a:t>
            </a:r>
          </a:p>
          <a:p>
            <a:pPr lvl="1">
              <a:lnSpc>
                <a:spcPct val="150000"/>
              </a:lnSpc>
            </a:pPr>
            <a:r>
              <a:rPr lang="en-US" dirty="0">
                <a:latin typeface="Century Schoolbook" pitchFamily="18" charset="0"/>
              </a:rPr>
              <a:t>ESSER</a:t>
            </a:r>
          </a:p>
          <a:p>
            <a:pPr lvl="1">
              <a:lnSpc>
                <a:spcPct val="150000"/>
              </a:lnSpc>
            </a:pPr>
            <a:r>
              <a:rPr lang="en-US" dirty="0">
                <a:latin typeface="Century Schoolbook" pitchFamily="18" charset="0"/>
              </a:rPr>
              <a:t>ESEA Title 1, 3 and 4</a:t>
            </a:r>
          </a:p>
          <a:p>
            <a:pPr>
              <a:lnSpc>
                <a:spcPct val="150000"/>
              </a:lnSpc>
            </a:pPr>
            <a:r>
              <a:rPr lang="en-US" dirty="0">
                <a:latin typeface="Century Schoolbook" pitchFamily="18" charset="0"/>
              </a:rPr>
              <a:t>Utilizing Best Practices</a:t>
            </a:r>
          </a:p>
          <a:p>
            <a:pPr>
              <a:lnSpc>
                <a:spcPct val="150000"/>
              </a:lnSpc>
            </a:pPr>
            <a:r>
              <a:rPr lang="en-US" dirty="0">
                <a:latin typeface="Century Schoolbook" pitchFamily="18" charset="0"/>
              </a:rPr>
              <a:t>Focus on the Whole Child</a:t>
            </a:r>
          </a:p>
          <a:p>
            <a:pPr>
              <a:lnSpc>
                <a:spcPct val="150000"/>
              </a:lnSpc>
            </a:pPr>
            <a:r>
              <a:rPr lang="en-US" dirty="0">
                <a:latin typeface="Century Schoolbook" pitchFamily="18" charset="0"/>
              </a:rPr>
              <a:t>Programs for ALL Students</a:t>
            </a:r>
          </a:p>
          <a:p>
            <a:pPr>
              <a:lnSpc>
                <a:spcPct val="150000"/>
              </a:lnSpc>
            </a:pPr>
            <a:r>
              <a:rPr lang="en-US" dirty="0">
                <a:latin typeface="Century Schoolbook" pitchFamily="18" charset="0"/>
              </a:rPr>
              <a:t>Family Outreach</a:t>
            </a:r>
          </a:p>
        </p:txBody>
      </p:sp>
    </p:spTree>
    <p:extLst>
      <p:ext uri="{BB962C8B-B14F-4D97-AF65-F5344CB8AC3E}">
        <p14:creationId xmlns:p14="http://schemas.microsoft.com/office/powerpoint/2010/main" val="852306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420009" y="378898"/>
            <a:ext cx="9933792" cy="1331567"/>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3600" u="sng" cap="small" dirty="0">
                <a:solidFill>
                  <a:schemeClr val="dk2"/>
                </a:solidFill>
                <a:latin typeface="Century Schoolbook"/>
                <a:ea typeface="Century Schoolbook"/>
                <a:cs typeface="Century Schoolbook"/>
                <a:sym typeface="Century Schoolbook"/>
              </a:rPr>
              <a:t>Integrated PK-12 Program Offerings</a:t>
            </a:r>
            <a:endParaRPr lang="en" sz="3600" b="0" u="sng" cap="small" dirty="0">
              <a:solidFill>
                <a:schemeClr val="dk2"/>
              </a:solidFill>
              <a:latin typeface="Century Schoolbook"/>
              <a:ea typeface="Century Schoolbook"/>
              <a:cs typeface="Century Schoolbook"/>
              <a:sym typeface="Century Schoolbook"/>
            </a:endParaRPr>
          </a:p>
        </p:txBody>
      </p:sp>
      <p:sp>
        <p:nvSpPr>
          <p:cNvPr id="326" name="Shape 326"/>
          <p:cNvSpPr txBox="1">
            <a:spLocks noGrp="1"/>
          </p:cNvSpPr>
          <p:nvPr>
            <p:ph idx="1"/>
          </p:nvPr>
        </p:nvSpPr>
        <p:spPr>
          <a:xfrm>
            <a:off x="558801" y="1323191"/>
            <a:ext cx="10596880" cy="4679577"/>
          </a:xfrm>
          <a:prstGeom prst="rect">
            <a:avLst/>
          </a:prstGeom>
          <a:noFill/>
          <a:ln>
            <a:noFill/>
          </a:ln>
        </p:spPr>
        <p:txBody>
          <a:bodyPr vert="horz" wrap="square" lIns="121900" tIns="60933" rIns="121900" bIns="60933" rtlCol="0" anchor="t" anchorCtr="0">
            <a:noAutofit/>
          </a:bodyPr>
          <a:lstStyle/>
          <a:p>
            <a:pPr marL="365751" indent="-365751">
              <a:lnSpc>
                <a:spcPct val="80000"/>
              </a:lnSpc>
              <a:spcBef>
                <a:spcPts val="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Academic Readiness and JumpStart from PK and Kindergarten</a:t>
            </a:r>
          </a:p>
          <a:p>
            <a:pPr marL="0" indent="0">
              <a:lnSpc>
                <a:spcPct val="80000"/>
              </a:lnSpc>
              <a:spcBef>
                <a:spcPts val="0"/>
              </a:spcBef>
              <a:spcAft>
                <a:spcPts val="0"/>
              </a:spcAft>
              <a:buClr>
                <a:schemeClr val="accent1"/>
              </a:buClr>
              <a:buSzPct val="68526"/>
              <a:buNone/>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Summer Acceleration and Student Support K-5</a:t>
            </a:r>
          </a:p>
          <a:p>
            <a:pPr marL="0" indent="0">
              <a:lnSpc>
                <a:spcPct val="80000"/>
              </a:lnSpc>
              <a:spcBef>
                <a:spcPts val="800"/>
              </a:spcBef>
              <a:spcAft>
                <a:spcPts val="0"/>
              </a:spcAft>
              <a:buClr>
                <a:schemeClr val="accent1"/>
              </a:buClr>
              <a:buSzPct val="68526"/>
              <a:buNone/>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Middle School Academy  6-8</a:t>
            </a:r>
          </a:p>
          <a:p>
            <a:pPr marL="0" indent="0">
              <a:lnSpc>
                <a:spcPct val="80000"/>
              </a:lnSpc>
              <a:spcBef>
                <a:spcPts val="800"/>
              </a:spcBef>
              <a:spcAft>
                <a:spcPts val="0"/>
              </a:spcAft>
              <a:buClr>
                <a:schemeClr val="accent1"/>
              </a:buClr>
              <a:buSzPct val="68526"/>
              <a:buNone/>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Programs for English Language Learners K-12</a:t>
            </a:r>
          </a:p>
          <a:p>
            <a:pPr marL="0" indent="0">
              <a:lnSpc>
                <a:spcPct val="80000"/>
              </a:lnSpc>
              <a:spcBef>
                <a:spcPts val="800"/>
              </a:spcBef>
              <a:spcAft>
                <a:spcPts val="0"/>
              </a:spcAft>
              <a:buClr>
                <a:schemeClr val="accent1"/>
              </a:buClr>
              <a:buSzPct val="68526"/>
              <a:buNone/>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Extended School Y</a:t>
            </a:r>
            <a:r>
              <a:rPr lang="en-US" sz="1800" dirty="0">
                <a:solidFill>
                  <a:schemeClr val="dk1"/>
                </a:solidFill>
                <a:latin typeface="Century Schoolbook"/>
                <a:ea typeface="Century Schoolbook"/>
                <a:cs typeface="Century Schoolbook"/>
                <a:sym typeface="Century Schoolbook"/>
              </a:rPr>
              <a:t>e</a:t>
            </a:r>
            <a:r>
              <a:rPr lang="en" sz="1800" dirty="0">
                <a:solidFill>
                  <a:schemeClr val="dk1"/>
                </a:solidFill>
                <a:latin typeface="Century Schoolbook"/>
                <a:ea typeface="Century Schoolbook"/>
                <a:cs typeface="Century Schoolbook"/>
                <a:sym typeface="Century Schoolbook"/>
              </a:rPr>
              <a:t>ar PK-12</a:t>
            </a:r>
          </a:p>
          <a:p>
            <a:pPr marL="365751" indent="-365751">
              <a:lnSpc>
                <a:spcPct val="80000"/>
              </a:lnSpc>
              <a:spcBef>
                <a:spcPts val="800"/>
              </a:spcBef>
              <a:spcAft>
                <a:spcPts val="0"/>
              </a:spcAft>
              <a:buClr>
                <a:schemeClr val="accent1"/>
              </a:buClr>
              <a:buSzPct val="68526"/>
              <a:buFont typeface="Noto Sans Symbols"/>
              <a:buChar char="•"/>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Covid Learning Support PK-12</a:t>
            </a:r>
          </a:p>
          <a:p>
            <a:pPr marL="365751" indent="-365751">
              <a:lnSpc>
                <a:spcPct val="80000"/>
              </a:lnSpc>
              <a:spcBef>
                <a:spcPts val="800"/>
              </a:spcBef>
              <a:spcAft>
                <a:spcPts val="0"/>
              </a:spcAft>
              <a:buClr>
                <a:schemeClr val="accent1"/>
              </a:buClr>
              <a:buSzPct val="68526"/>
              <a:buFont typeface="Noto Sans Symbols"/>
              <a:buChar char="•"/>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High School Acceleration and Credit Recovery 9-12</a:t>
            </a:r>
          </a:p>
          <a:p>
            <a:pPr marL="365751" indent="-365751">
              <a:lnSpc>
                <a:spcPct val="80000"/>
              </a:lnSpc>
              <a:spcBef>
                <a:spcPts val="800"/>
              </a:spcBef>
              <a:spcAft>
                <a:spcPts val="0"/>
              </a:spcAft>
              <a:buClr>
                <a:schemeClr val="accent1"/>
              </a:buClr>
              <a:buSzPct val="68526"/>
              <a:buFont typeface="Noto Sans Symbols"/>
              <a:buChar char="•"/>
            </a:pPr>
            <a:endParaRPr lang="en" sz="1800" dirty="0">
              <a:solidFill>
                <a:schemeClr val="dk1"/>
              </a:solidFill>
              <a:latin typeface="Century Schoolbook"/>
              <a:ea typeface="Century Schoolbook"/>
              <a:cs typeface="Century Schoolbook"/>
              <a:sym typeface="Century Schoolbook"/>
            </a:endParaRPr>
          </a:p>
          <a:p>
            <a:pPr marL="365751" indent="-365751">
              <a:lnSpc>
                <a:spcPct val="80000"/>
              </a:lnSpc>
              <a:spcBef>
                <a:spcPts val="800"/>
              </a:spcBef>
              <a:spcAft>
                <a:spcPts val="0"/>
              </a:spcAft>
              <a:buClr>
                <a:schemeClr val="accent1"/>
              </a:buClr>
              <a:buSzPct val="68526"/>
              <a:buFont typeface="Noto Sans Symbols"/>
              <a:buChar char="•"/>
            </a:pPr>
            <a:r>
              <a:rPr lang="en" sz="1800" dirty="0">
                <a:solidFill>
                  <a:schemeClr val="dk1"/>
                </a:solidFill>
                <a:latin typeface="Century Schoolbook"/>
                <a:ea typeface="Century Schoolbook"/>
                <a:cs typeface="Century Schoolbook"/>
                <a:sym typeface="Century Schoolbook"/>
              </a:rPr>
              <a:t>Academic AP Advacement</a:t>
            </a:r>
          </a:p>
        </p:txBody>
      </p:sp>
    </p:spTree>
    <p:extLst>
      <p:ext uri="{BB962C8B-B14F-4D97-AF65-F5344CB8AC3E}">
        <p14:creationId xmlns:p14="http://schemas.microsoft.com/office/powerpoint/2010/main" val="328621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688951" y="344245"/>
            <a:ext cx="9487049" cy="1420009"/>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3600" u="sng" cap="small" dirty="0">
                <a:solidFill>
                  <a:schemeClr val="dk2"/>
                </a:solidFill>
                <a:latin typeface="Century Schoolbook"/>
                <a:ea typeface="Century Schoolbook"/>
                <a:cs typeface="Century Schoolbook"/>
                <a:sym typeface="Century Schoolbook"/>
              </a:rPr>
              <a:t>SEL Focus For R</a:t>
            </a:r>
            <a:r>
              <a:rPr lang="en-US" sz="3600" u="sng" cap="small" dirty="0">
                <a:solidFill>
                  <a:schemeClr val="dk2"/>
                </a:solidFill>
                <a:latin typeface="Century Schoolbook"/>
                <a:ea typeface="Century Schoolbook"/>
                <a:cs typeface="Century Schoolbook"/>
                <a:sym typeface="Century Schoolbook"/>
              </a:rPr>
              <a:t>e</a:t>
            </a:r>
            <a:r>
              <a:rPr lang="en" sz="3600" u="sng" cap="small" dirty="0">
                <a:solidFill>
                  <a:schemeClr val="dk2"/>
                </a:solidFill>
                <a:latin typeface="Century Schoolbook"/>
                <a:ea typeface="Century Schoolbook"/>
                <a:cs typeface="Century Schoolbook"/>
                <a:sym typeface="Century Schoolbook"/>
              </a:rPr>
              <a:t>turn to School</a:t>
            </a:r>
            <a:endParaRPr lang="en" sz="3600" b="0" u="sng" cap="small" dirty="0">
              <a:solidFill>
                <a:schemeClr val="dk2"/>
              </a:solidFill>
              <a:latin typeface="Century Schoolbook"/>
              <a:ea typeface="Century Schoolbook"/>
              <a:cs typeface="Century Schoolbook"/>
              <a:sym typeface="Century Schoolbook"/>
            </a:endParaRPr>
          </a:p>
        </p:txBody>
      </p:sp>
      <p:sp>
        <p:nvSpPr>
          <p:cNvPr id="326" name="Shape 326"/>
          <p:cNvSpPr txBox="1">
            <a:spLocks noGrp="1"/>
          </p:cNvSpPr>
          <p:nvPr>
            <p:ph idx="1"/>
          </p:nvPr>
        </p:nvSpPr>
        <p:spPr>
          <a:xfrm>
            <a:off x="914400" y="1914861"/>
            <a:ext cx="10261601" cy="4790740"/>
          </a:xfrm>
          <a:prstGeom prst="rect">
            <a:avLst/>
          </a:prstGeom>
          <a:noFill/>
          <a:ln>
            <a:noFill/>
          </a:ln>
        </p:spPr>
        <p:txBody>
          <a:bodyPr vert="horz" wrap="square" lIns="121900" tIns="60933" rIns="121900" bIns="60933" rtlCol="0" anchor="t" anchorCtr="0">
            <a:noAutofit/>
          </a:bodyPr>
          <a:lstStyle/>
          <a:p>
            <a:pPr marL="365751" indent="-365751">
              <a:lnSpc>
                <a:spcPct val="80000"/>
              </a:lnSpc>
              <a:spcBef>
                <a:spcPts val="0"/>
              </a:spcBef>
              <a:spcAft>
                <a:spcPts val="0"/>
              </a:spcAft>
              <a:buClr>
                <a:schemeClr val="accent1"/>
              </a:buClr>
              <a:buSzPct val="68526"/>
              <a:buFont typeface="Noto Sans Symbols"/>
              <a:buChar char="•"/>
            </a:pPr>
            <a:r>
              <a:rPr lang="en" sz="2000" dirty="0">
                <a:solidFill>
                  <a:schemeClr val="dk1"/>
                </a:solidFill>
                <a:latin typeface="Century Schoolbook" pitchFamily="18" charset="0"/>
                <a:ea typeface="Century Schoolbook"/>
                <a:cs typeface="Century Schoolbook"/>
                <a:sym typeface="Century Schoolbook"/>
              </a:rPr>
              <a:t>Students engaged in social, emotional, behavioral and academic readiness skills and practices that prepared them for return to school</a:t>
            </a:r>
          </a:p>
          <a:p>
            <a:pPr marL="0" indent="0">
              <a:lnSpc>
                <a:spcPct val="80000"/>
              </a:lnSpc>
              <a:spcBef>
                <a:spcPts val="0"/>
              </a:spcBef>
              <a:spcAft>
                <a:spcPts val="0"/>
              </a:spcAft>
              <a:buClr>
                <a:schemeClr val="accent1"/>
              </a:buClr>
              <a:buSzPct val="68526"/>
              <a:buNone/>
            </a:pPr>
            <a:endParaRPr lang="en" sz="2000" dirty="0">
              <a:solidFill>
                <a:schemeClr val="dk1"/>
              </a:solidFill>
              <a:latin typeface="Century Schoolbook" pitchFamily="18" charset="0"/>
              <a:ea typeface="Century Schoolbook"/>
              <a:cs typeface="Century Schoolbook"/>
              <a:sym typeface="Century Schoolbook"/>
            </a:endParaRPr>
          </a:p>
          <a:p>
            <a:pPr marL="365751" indent="-365751">
              <a:lnSpc>
                <a:spcPct val="80000"/>
              </a:lnSpc>
              <a:spcBef>
                <a:spcPts val="0"/>
              </a:spcBef>
              <a:spcAft>
                <a:spcPts val="0"/>
              </a:spcAft>
              <a:buClr>
                <a:schemeClr val="accent1"/>
              </a:buClr>
              <a:buSzPct val="68526"/>
              <a:buFont typeface="Noto Sans Symbols"/>
              <a:buChar char="•"/>
            </a:pPr>
            <a:r>
              <a:rPr lang="en" sz="2000" dirty="0">
                <a:solidFill>
                  <a:schemeClr val="dk1"/>
                </a:solidFill>
                <a:latin typeface="Century Schoolbook" pitchFamily="18" charset="0"/>
                <a:ea typeface="Century Schoolbook"/>
                <a:cs typeface="Century Schoolbook"/>
                <a:sym typeface="Century Schoolbook"/>
              </a:rPr>
              <a:t>Positive Behavioral Supports in Schools (PBSIS) is employed district wide to re-establish and re-teach school expectations, routines and behaviors</a:t>
            </a:r>
          </a:p>
          <a:p>
            <a:pPr marL="0" indent="0">
              <a:lnSpc>
                <a:spcPct val="80000"/>
              </a:lnSpc>
              <a:spcBef>
                <a:spcPts val="0"/>
              </a:spcBef>
              <a:spcAft>
                <a:spcPts val="0"/>
              </a:spcAft>
              <a:buClr>
                <a:schemeClr val="accent1"/>
              </a:buClr>
              <a:buSzPct val="68526"/>
              <a:buNone/>
            </a:pPr>
            <a:endParaRPr lang="en" sz="2000" dirty="0">
              <a:solidFill>
                <a:schemeClr val="dk1"/>
              </a:solidFill>
              <a:latin typeface="Century Schoolbook" pitchFamily="18" charset="0"/>
              <a:ea typeface="Century Schoolbook"/>
              <a:cs typeface="Century Schoolbook"/>
              <a:sym typeface="Century Schoolbook"/>
            </a:endParaRPr>
          </a:p>
          <a:p>
            <a:pPr marL="365751" indent="-365751">
              <a:lnSpc>
                <a:spcPct val="80000"/>
              </a:lnSpc>
              <a:spcBef>
                <a:spcPts val="0"/>
              </a:spcBef>
              <a:buSzPct val="68526"/>
              <a:buFont typeface="Noto Sans Symbols"/>
              <a:buChar char="•"/>
            </a:pPr>
            <a:r>
              <a:rPr lang="en-US" sz="2000" dirty="0">
                <a:latin typeface="Century Schoolbook" pitchFamily="18" charset="0"/>
              </a:rPr>
              <a:t>Social and academic “skill-building” groups with counselors</a:t>
            </a:r>
          </a:p>
          <a:p>
            <a:pPr marL="365751" indent="-365751">
              <a:lnSpc>
                <a:spcPct val="80000"/>
              </a:lnSpc>
              <a:spcBef>
                <a:spcPts val="2800"/>
              </a:spcBef>
              <a:spcAft>
                <a:spcPts val="2000"/>
              </a:spcAft>
              <a:buClr>
                <a:schemeClr val="accent1"/>
              </a:buClr>
              <a:buSzPct val="68526"/>
              <a:buFont typeface="Noto Sans Symbols"/>
              <a:buChar char="•"/>
            </a:pPr>
            <a:r>
              <a:rPr lang="en" sz="2000" dirty="0">
                <a:solidFill>
                  <a:schemeClr val="dk1"/>
                </a:solidFill>
                <a:latin typeface="Century Schoolbook" pitchFamily="18" charset="0"/>
                <a:ea typeface="Century Schoolbook"/>
                <a:cs typeface="Century Schoolbook"/>
                <a:sym typeface="Century Schoolbook"/>
              </a:rPr>
              <a:t>Opportunities to practice school expectations and interactions in a developmentally and grade appropriate manner</a:t>
            </a:r>
          </a:p>
          <a:p>
            <a:pPr marL="365751" indent="-365751">
              <a:lnSpc>
                <a:spcPct val="80000"/>
              </a:lnSpc>
              <a:spcBef>
                <a:spcPts val="800"/>
              </a:spcBef>
              <a:spcAft>
                <a:spcPts val="0"/>
              </a:spcAft>
              <a:buClr>
                <a:schemeClr val="accent1"/>
              </a:buClr>
              <a:buSzPct val="68526"/>
              <a:buFont typeface="Noto Sans Symbols"/>
              <a:buChar char="•"/>
            </a:pPr>
            <a:r>
              <a:rPr lang="en" sz="2000" dirty="0">
                <a:solidFill>
                  <a:schemeClr val="dk1"/>
                </a:solidFill>
                <a:latin typeface="Century Schoolbook" pitchFamily="18" charset="0"/>
                <a:ea typeface="Century Schoolbook"/>
                <a:cs typeface="Century Schoolbook"/>
                <a:sym typeface="Century Schoolbook"/>
              </a:rPr>
              <a:t>Focus on re-engaging ALL learners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256842" y="268942"/>
            <a:ext cx="10096959" cy="857536"/>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4267" b="0" u="sng" cap="small" dirty="0">
                <a:solidFill>
                  <a:schemeClr val="dk2"/>
                </a:solidFill>
                <a:latin typeface="Century Schoolbook"/>
                <a:ea typeface="Century Schoolbook"/>
                <a:cs typeface="Century Schoolbook"/>
                <a:sym typeface="Century Schoolbook"/>
              </a:rPr>
              <a:t>Elementary Priorites</a:t>
            </a:r>
          </a:p>
        </p:txBody>
      </p:sp>
      <p:sp>
        <p:nvSpPr>
          <p:cNvPr id="341" name="Shape 341"/>
          <p:cNvSpPr txBox="1">
            <a:spLocks noGrp="1"/>
          </p:cNvSpPr>
          <p:nvPr>
            <p:ph idx="1"/>
          </p:nvPr>
        </p:nvSpPr>
        <p:spPr>
          <a:xfrm>
            <a:off x="406400" y="1126477"/>
            <a:ext cx="11277600" cy="5634607"/>
          </a:xfrm>
          <a:prstGeom prst="rect">
            <a:avLst/>
          </a:prstGeom>
          <a:noFill/>
          <a:ln>
            <a:noFill/>
          </a:ln>
        </p:spPr>
        <p:txBody>
          <a:bodyPr vert="horz" wrap="square" lIns="121900" tIns="60933" rIns="121900" bIns="60933" rtlCol="0" anchor="t" anchorCtr="0">
            <a:noAutofit/>
          </a:bodyPr>
          <a:lstStyle/>
          <a:p>
            <a:pPr marL="365751" indent="-365751">
              <a:spcBef>
                <a:spcPts val="0"/>
              </a:spcBef>
              <a:spcAft>
                <a:spcPts val="0"/>
              </a:spcAft>
              <a:buClr>
                <a:schemeClr val="accent1"/>
              </a:buClr>
              <a:buSzPct val="67941"/>
              <a:buFont typeface="Noto Sans Symbols"/>
              <a:buChar char="•"/>
            </a:pPr>
            <a:r>
              <a:rPr lang="en" sz="2000" dirty="0">
                <a:solidFill>
                  <a:schemeClr val="dk1"/>
                </a:solidFill>
                <a:latin typeface="Century Schoolbook" pitchFamily="18" charset="0"/>
                <a:ea typeface="Century Schoolbook"/>
                <a:cs typeface="Century Schoolbook"/>
                <a:sym typeface="Century Schoolbook"/>
              </a:rPr>
              <a:t>Language Arts –</a:t>
            </a:r>
          </a:p>
          <a:p>
            <a:pPr marL="731502" lvl="1" indent="-365751">
              <a:spcBef>
                <a:spcPts val="0"/>
              </a:spcBef>
              <a:buSzPct val="67941"/>
              <a:buFont typeface="Noto Sans Symbols"/>
              <a:buChar char="•"/>
            </a:pPr>
            <a:r>
              <a:rPr lang="en-US" sz="2000" dirty="0">
                <a:latin typeface="Century Schoolbook" pitchFamily="18" charset="0"/>
              </a:rPr>
              <a:t>Grades K-2 focused on remediating and enriching the NJSLS for Reading Foundational Skills. Students worked to solidify high frequency words, phonemic awareness, comprehension and fluency skills. </a:t>
            </a:r>
          </a:p>
          <a:p>
            <a:pPr marL="731502" lvl="1" indent="-365751">
              <a:spcBef>
                <a:spcPts val="0"/>
              </a:spcBef>
              <a:buSzPct val="67941"/>
              <a:buFont typeface="Noto Sans Symbols"/>
              <a:buChar char="•"/>
            </a:pPr>
            <a:r>
              <a:rPr lang="en-US" sz="2000" dirty="0">
                <a:latin typeface="Century Schoolbook" pitchFamily="18" charset="0"/>
              </a:rPr>
              <a:t>Grades 3-5 focused on remediating and enriching the NJSLS for Writing , Reading Literature, and Reading Information Text specific to Science and STEM topics.  Students worked to solidify skills, strategies, comprehension, and fluency.</a:t>
            </a:r>
          </a:p>
          <a:p>
            <a:pPr marL="365751" indent="-365751">
              <a:spcBef>
                <a:spcPts val="0"/>
              </a:spcBef>
              <a:buSzPct val="67941"/>
              <a:buFont typeface="Noto Sans Symbols"/>
              <a:buChar char="•"/>
            </a:pPr>
            <a:r>
              <a:rPr lang="en-US" sz="2000" dirty="0">
                <a:latin typeface="Century Schoolbook" pitchFamily="18" charset="0"/>
              </a:rPr>
              <a:t>Mathematics and STEM –</a:t>
            </a:r>
          </a:p>
          <a:p>
            <a:pPr marL="731502" lvl="1" indent="-365751">
              <a:spcBef>
                <a:spcPts val="0"/>
              </a:spcBef>
              <a:buSzPct val="67941"/>
              <a:buFont typeface="Noto Sans Symbols"/>
              <a:buChar char="•"/>
            </a:pPr>
            <a:r>
              <a:rPr lang="en-US" sz="2000" dirty="0">
                <a:latin typeface="Century Schoolbook" pitchFamily="18" charset="0"/>
              </a:rPr>
              <a:t>Grades K-5 focused on remediating and reinforcing the essential skills of the previous grade, while also accelerating students to a level of proficiency that will enable them to master the readiness skills needed for success at the next grade level.</a:t>
            </a:r>
          </a:p>
          <a:p>
            <a:pPr marL="731502" lvl="1" indent="-365751">
              <a:spcBef>
                <a:spcPts val="0"/>
              </a:spcBef>
              <a:buSzPct val="67941"/>
              <a:buFont typeface="Noto Sans Symbols"/>
              <a:buChar char="•"/>
            </a:pPr>
            <a:r>
              <a:rPr lang="en-US" sz="2000" dirty="0">
                <a:latin typeface="Century Schoolbook" pitchFamily="18" charset="0"/>
              </a:rPr>
              <a:t>A center based, individualized hands on approach to learning  was used to provide engaging lessons that connecting Math, Literacy, Science, and STEM concepts</a:t>
            </a:r>
            <a:endParaRPr lang="en-US" sz="1600" dirty="0">
              <a:latin typeface="Century Schoolbook"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256842" y="247426"/>
            <a:ext cx="10096959" cy="879051"/>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4267" b="0" u="sng" cap="small" dirty="0">
                <a:solidFill>
                  <a:schemeClr val="dk2"/>
                </a:solidFill>
                <a:latin typeface="Century Schoolbook"/>
                <a:ea typeface="Century Schoolbook"/>
                <a:cs typeface="Century Schoolbook"/>
                <a:sym typeface="Century Schoolbook"/>
              </a:rPr>
              <a:t>Secondary Priorites</a:t>
            </a:r>
          </a:p>
        </p:txBody>
      </p:sp>
      <p:sp>
        <p:nvSpPr>
          <p:cNvPr id="341" name="Shape 341"/>
          <p:cNvSpPr txBox="1">
            <a:spLocks noGrp="1"/>
          </p:cNvSpPr>
          <p:nvPr>
            <p:ph idx="1"/>
          </p:nvPr>
        </p:nvSpPr>
        <p:spPr>
          <a:xfrm>
            <a:off x="470358" y="1126477"/>
            <a:ext cx="10464800" cy="5634608"/>
          </a:xfrm>
          <a:prstGeom prst="rect">
            <a:avLst/>
          </a:prstGeom>
          <a:noFill/>
          <a:ln>
            <a:noFill/>
          </a:ln>
        </p:spPr>
        <p:txBody>
          <a:bodyPr vert="horz" wrap="square" lIns="121900" tIns="60933" rIns="121900" bIns="60933" rtlCol="0" anchor="t" anchorCtr="0">
            <a:noAutofit/>
          </a:bodyPr>
          <a:lstStyle/>
          <a:p>
            <a:pPr marL="365751" indent="-365751">
              <a:spcBef>
                <a:spcPts val="0"/>
              </a:spcBef>
              <a:spcAft>
                <a:spcPts val="0"/>
              </a:spcAft>
              <a:buClr>
                <a:schemeClr val="accent1"/>
              </a:buClr>
              <a:buSzPct val="67941"/>
              <a:buFont typeface="Noto Sans Symbols"/>
              <a:buChar char="•"/>
            </a:pPr>
            <a:r>
              <a:rPr lang="en" sz="2133" dirty="0">
                <a:solidFill>
                  <a:schemeClr val="dk1"/>
                </a:solidFill>
                <a:latin typeface="Century Schoolbook" pitchFamily="18" charset="0"/>
                <a:ea typeface="Century Schoolbook"/>
                <a:cs typeface="Century Schoolbook"/>
                <a:sym typeface="Century Schoolbook"/>
              </a:rPr>
              <a:t>Language Arts – Students received instruction to reinforce essential skills in Reading and Writing with a focus on non-fiction Science and STEM topics</a:t>
            </a:r>
          </a:p>
          <a:p>
            <a:pPr marL="365751" indent="-365751">
              <a:spcBef>
                <a:spcPts val="800"/>
              </a:spcBef>
              <a:spcAft>
                <a:spcPts val="0"/>
              </a:spcAft>
              <a:buClr>
                <a:schemeClr val="accent1"/>
              </a:buClr>
              <a:buSzPct val="67941"/>
              <a:buFont typeface="Noto Sans Symbols"/>
              <a:buChar char="•"/>
            </a:pPr>
            <a:r>
              <a:rPr lang="en" sz="2133" dirty="0">
                <a:solidFill>
                  <a:schemeClr val="dk1"/>
                </a:solidFill>
                <a:latin typeface="Century Schoolbook" pitchFamily="18" charset="0"/>
                <a:ea typeface="Century Schoolbook"/>
                <a:cs typeface="Century Schoolbook"/>
                <a:sym typeface="Century Schoolbook"/>
              </a:rPr>
              <a:t>Reinforced skills using NJSLS in the areas of: Reading Literature, Reading Informational Text, Speaking &amp; Listening, Language, Foundational skills, and Writing</a:t>
            </a:r>
          </a:p>
          <a:p>
            <a:pPr marL="365751" indent="-365751">
              <a:spcBef>
                <a:spcPts val="800"/>
              </a:spcBef>
              <a:spcAft>
                <a:spcPts val="0"/>
              </a:spcAft>
              <a:buClr>
                <a:schemeClr val="accent1"/>
              </a:buClr>
              <a:buSzPct val="67941"/>
              <a:buFont typeface="Noto Sans Symbols"/>
              <a:buChar char="•"/>
            </a:pPr>
            <a:r>
              <a:rPr lang="en" sz="2133" dirty="0">
                <a:solidFill>
                  <a:schemeClr val="dk1"/>
                </a:solidFill>
                <a:latin typeface="Century Schoolbook" pitchFamily="18" charset="0"/>
                <a:ea typeface="Century Schoolbook"/>
                <a:cs typeface="Century Schoolbook"/>
                <a:sym typeface="Century Schoolbook"/>
              </a:rPr>
              <a:t>Mathematics – Targeted major content from the NJSLA providing individualized hands on lessons building on student end of year local assessments</a:t>
            </a:r>
          </a:p>
          <a:p>
            <a:pPr marL="365751" indent="-365751">
              <a:spcBef>
                <a:spcPts val="800"/>
              </a:spcBef>
              <a:buSzPct val="67941"/>
              <a:buFont typeface="Noto Sans Symbols"/>
              <a:buChar char="•"/>
            </a:pPr>
            <a:r>
              <a:rPr lang="en" sz="2133" dirty="0">
                <a:solidFill>
                  <a:schemeClr val="dk1"/>
                </a:solidFill>
                <a:latin typeface="Century Schoolbook" pitchFamily="18" charset="0"/>
                <a:ea typeface="Century Schoolbook"/>
                <a:cs typeface="Century Schoolbook"/>
                <a:sym typeface="Century Schoolbook"/>
              </a:rPr>
              <a:t>STEM – Incorporated hands on STEM projects which had students </a:t>
            </a:r>
            <a:r>
              <a:rPr lang="en-US" sz="2133" dirty="0">
                <a:latin typeface="Century Schoolbook" pitchFamily="18" charset="0"/>
              </a:rPr>
              <a:t>creating food menus, designing brochures for the businesses,  designing a product or prototype, budgets for food, and a sales pitch for their businesses.  These problem based learning projects drew on cross content understanding and asked students to apply their knowledge to the real world.</a:t>
            </a:r>
            <a:endParaRPr lang="en" sz="2133" dirty="0">
              <a:solidFill>
                <a:schemeClr val="dk1"/>
              </a:solidFill>
              <a:latin typeface="Century Schoolbook" pitchFamily="18" charset="0"/>
              <a:ea typeface="Century Schoolbook"/>
              <a:cs typeface="Century Schoolbook"/>
              <a:sym typeface="Century Schoolbook"/>
            </a:endParaRPr>
          </a:p>
        </p:txBody>
      </p:sp>
    </p:spTree>
    <p:extLst>
      <p:ext uri="{BB962C8B-B14F-4D97-AF65-F5344CB8AC3E}">
        <p14:creationId xmlns:p14="http://schemas.microsoft.com/office/powerpoint/2010/main" val="19216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p:txBody>
          <a:bodyPr/>
          <a:lstStyle/>
          <a:p>
            <a:pPr algn="l"/>
            <a:r>
              <a:rPr lang="en-US" dirty="0"/>
              <a:t>Agenda </a:t>
            </a:r>
          </a:p>
        </p:txBody>
      </p:sp>
      <p:sp>
        <p:nvSpPr>
          <p:cNvPr id="3" name="Content Placeholder 2">
            <a:extLst>
              <a:ext uri="{FF2B5EF4-FFF2-40B4-BE49-F238E27FC236}">
                <a16:creationId xmlns:a16="http://schemas.microsoft.com/office/drawing/2014/main" id="{3D311F70-4B47-4D8B-8623-CB2A819EDB38}"/>
              </a:ext>
            </a:extLst>
          </p:cNvPr>
          <p:cNvSpPr>
            <a:spLocks noGrp="1"/>
          </p:cNvSpPr>
          <p:nvPr>
            <p:ph idx="1"/>
          </p:nvPr>
        </p:nvSpPr>
        <p:spPr>
          <a:xfrm>
            <a:off x="344246" y="1527447"/>
            <a:ext cx="11704320" cy="4507465"/>
          </a:xfrm>
        </p:spPr>
        <p:txBody>
          <a:bodyPr>
            <a:normAutofit fontScale="25000" lnSpcReduction="20000"/>
          </a:bodyPr>
          <a:lstStyle/>
          <a:p>
            <a:r>
              <a:rPr lang="en-US" sz="4000" b="1" dirty="0"/>
              <a:t>Housekeeping                                                         </a:t>
            </a:r>
            <a:r>
              <a:rPr lang="en-US" sz="4000" dirty="0"/>
              <a:t>Ms. Peggy Porche, Planning Associate, Division of Educational Services, Office of the Executive Director/Deputy Assistant Commissioner</a:t>
            </a:r>
          </a:p>
          <a:p>
            <a:r>
              <a:rPr lang="en-US" sz="4000" b="1" dirty="0"/>
              <a:t>Welcome                </a:t>
            </a:r>
            <a:r>
              <a:rPr lang="en-US" sz="4000" dirty="0"/>
              <a:t>                                                    Dr. A. Charles Wright,  Executive Director/Deputy Assistant Commissioner, Division of Educational Services</a:t>
            </a:r>
          </a:p>
          <a:p>
            <a:r>
              <a:rPr lang="en-US" sz="4000" b="1" dirty="0"/>
              <a:t>Overview                                                                  </a:t>
            </a:r>
            <a:r>
              <a:rPr lang="en-US" sz="4000" dirty="0"/>
              <a:t>Mrs. Kathleen Ehling, Assistant Commissioner, Division of Educational Services</a:t>
            </a:r>
          </a:p>
          <a:p>
            <a:r>
              <a:rPr lang="en-US" sz="4000" b="1" dirty="0"/>
              <a:t>Frequently Asked Questions                               </a:t>
            </a:r>
            <a:r>
              <a:rPr lang="en-US" sz="4000" dirty="0"/>
              <a:t>Dr. A. Charles Wright, Executive Director/Deputy Assistant Commissioner, Division of Educational Services</a:t>
            </a:r>
          </a:p>
          <a:p>
            <a:r>
              <a:rPr lang="en-US" sz="4000" b="1" dirty="0"/>
              <a:t>District Presentations </a:t>
            </a:r>
          </a:p>
          <a:p>
            <a:pPr marL="0" indent="0">
              <a:buNone/>
            </a:pPr>
            <a:r>
              <a:rPr lang="en-US" sz="4000" b="1" dirty="0"/>
              <a:t>Clifton Public School District</a:t>
            </a:r>
          </a:p>
          <a:p>
            <a:r>
              <a:rPr lang="en-US" sz="4000" dirty="0"/>
              <a:t>Dr. Danny A. </a:t>
            </a:r>
            <a:r>
              <a:rPr lang="en-US" sz="4000" dirty="0" err="1"/>
              <a:t>Robertozzi</a:t>
            </a:r>
            <a:r>
              <a:rPr lang="en-US" sz="4000" dirty="0"/>
              <a:t>, Superintendent of Schools</a:t>
            </a:r>
          </a:p>
          <a:p>
            <a:r>
              <a:rPr lang="en-US" sz="4000" dirty="0"/>
              <a:t>Janina J. Kusielewicz, Assistant Superintendent for Curriculum and Instruction  </a:t>
            </a:r>
          </a:p>
          <a:p>
            <a:pPr marL="0" indent="0">
              <a:buNone/>
            </a:pPr>
            <a:r>
              <a:rPr lang="en-US" sz="4000" b="1" dirty="0"/>
              <a:t>Red Bank Borough Public School District</a:t>
            </a:r>
          </a:p>
          <a:p>
            <a:r>
              <a:rPr lang="en-US" sz="4000" dirty="0"/>
              <a:t>Luigi Laugelli,</a:t>
            </a:r>
            <a:r>
              <a:rPr lang="en-US" sz="4000" b="1" dirty="0"/>
              <a:t> </a:t>
            </a:r>
            <a:r>
              <a:rPr lang="en-US" sz="4000" dirty="0"/>
              <a:t>Assistant Superintendent of Curriculum &amp; Instruction</a:t>
            </a:r>
          </a:p>
          <a:p>
            <a:pPr marL="0" indent="0">
              <a:buNone/>
            </a:pPr>
            <a:r>
              <a:rPr lang="en-US" sz="4000" b="1" dirty="0"/>
              <a:t>Northern Burlington County Regional School District   </a:t>
            </a:r>
          </a:p>
          <a:p>
            <a:r>
              <a:rPr lang="en-US" sz="4000" dirty="0"/>
              <a:t>Dr. Amy Stella, Director, Curriculum, Instruction and Professional Development</a:t>
            </a:r>
            <a:r>
              <a:rPr lang="en-US" sz="4000" b="1" dirty="0"/>
              <a:t> </a:t>
            </a:r>
            <a:endParaRPr lang="en-US" b="1" dirty="0"/>
          </a:p>
          <a:p>
            <a:pPr marL="0" indent="0">
              <a:buNone/>
            </a:pPr>
            <a:endParaRPr lang="en-US" dirty="0"/>
          </a:p>
          <a:p>
            <a:pPr marL="0" indent="0">
              <a:buNone/>
            </a:pPr>
            <a:endParaRPr lang="en-US" dirty="0"/>
          </a:p>
          <a:p>
            <a:pPr marL="0" indent="0">
              <a:buNone/>
            </a:pPr>
            <a:endParaRPr lang="en-US" sz="1100" b="1" dirty="0"/>
          </a:p>
          <a:p>
            <a:pPr marL="0" indent="0">
              <a:buNone/>
            </a:pPr>
            <a:endParaRPr lang="en-US" sz="1100" b="1" dirty="0"/>
          </a:p>
          <a:p>
            <a:pPr marL="0" indent="0">
              <a:buNone/>
            </a:pPr>
            <a:endParaRPr lang="en-US" sz="1100" b="1" dirty="0"/>
          </a:p>
          <a:p>
            <a:pPr marL="342900" lvl="1" indent="0">
              <a:buNone/>
            </a:pPr>
            <a:endParaRPr lang="en-US" dirty="0"/>
          </a:p>
          <a:p>
            <a:pPr marL="342900" lvl="1" indent="0">
              <a:buNone/>
            </a:pPr>
            <a:endParaRPr lang="en-US" dirty="0"/>
          </a:p>
        </p:txBody>
      </p:sp>
      <p:sp>
        <p:nvSpPr>
          <p:cNvPr id="5" name="Slide Number Placeholder 4">
            <a:extLst>
              <a:ext uri="{FF2B5EF4-FFF2-40B4-BE49-F238E27FC236}">
                <a16:creationId xmlns:a16="http://schemas.microsoft.com/office/drawing/2014/main" id="{00722598-E626-4FB5-B633-765394CD0352}"/>
              </a:ext>
            </a:extLst>
          </p:cNvPr>
          <p:cNvSpPr>
            <a:spLocks noGrp="1"/>
          </p:cNvSpPr>
          <p:nvPr>
            <p:ph type="sldNum" sz="quarter" idx="12"/>
          </p:nvPr>
        </p:nvSpPr>
        <p:spPr/>
        <p:txBody>
          <a:bodyPr/>
          <a:lstStyle/>
          <a:p>
            <a:fld id="{1929936C-68CC-48AF-8CF3-4B03BC21D04D}" type="slidenum">
              <a:rPr lang="en-US" smtClean="0"/>
              <a:t>3</a:t>
            </a:fld>
            <a:endParaRPr lang="en-US"/>
          </a:p>
        </p:txBody>
      </p:sp>
    </p:spTree>
    <p:extLst>
      <p:ext uri="{BB962C8B-B14F-4D97-AF65-F5344CB8AC3E}">
        <p14:creationId xmlns:p14="http://schemas.microsoft.com/office/powerpoint/2010/main" val="396618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256842" y="204396"/>
            <a:ext cx="10096959" cy="922082"/>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4800" b="0" u="sng" cap="small" dirty="0">
                <a:solidFill>
                  <a:schemeClr val="dk2"/>
                </a:solidFill>
                <a:latin typeface="Century Schoolbook"/>
                <a:ea typeface="Century Schoolbook"/>
                <a:cs typeface="Century Schoolbook"/>
                <a:sym typeface="Century Schoolbook"/>
              </a:rPr>
              <a:t>High School Priorites</a:t>
            </a:r>
          </a:p>
        </p:txBody>
      </p:sp>
      <p:sp>
        <p:nvSpPr>
          <p:cNvPr id="341" name="Shape 341"/>
          <p:cNvSpPr txBox="1">
            <a:spLocks noGrp="1"/>
          </p:cNvSpPr>
          <p:nvPr>
            <p:ph idx="1"/>
          </p:nvPr>
        </p:nvSpPr>
        <p:spPr>
          <a:xfrm>
            <a:off x="406400" y="1344705"/>
            <a:ext cx="10464800" cy="5513295"/>
          </a:xfrm>
          <a:prstGeom prst="rect">
            <a:avLst/>
          </a:prstGeom>
          <a:noFill/>
          <a:ln>
            <a:noFill/>
          </a:ln>
        </p:spPr>
        <p:txBody>
          <a:bodyPr vert="horz" wrap="square" lIns="121900" tIns="60933" rIns="121900" bIns="60933" rtlCol="0" anchor="t" anchorCtr="0">
            <a:noAutofit/>
          </a:bodyPr>
          <a:lstStyle/>
          <a:p>
            <a:pPr lvl="0">
              <a:spcAft>
                <a:spcPts val="3050"/>
              </a:spcAft>
            </a:pPr>
            <a:r>
              <a:rPr lang="en-US" sz="2000" dirty="0">
                <a:latin typeface="Century Schoolbook" pitchFamily="18" charset="0"/>
              </a:rPr>
              <a:t>Small group, short term in-person and virtual groups were provided for varied  Language Arts, Math and Science courses</a:t>
            </a:r>
          </a:p>
          <a:p>
            <a:pPr lvl="0">
              <a:spcAft>
                <a:spcPts val="3050"/>
              </a:spcAft>
            </a:pPr>
            <a:r>
              <a:rPr lang="en-US" sz="2000" dirty="0">
                <a:latin typeface="Century Schoolbook" pitchFamily="18" charset="0"/>
              </a:rPr>
              <a:t>Preparation courses to accelerate learning for Advanced Placement course was provided</a:t>
            </a:r>
          </a:p>
          <a:p>
            <a:pPr lvl="0">
              <a:spcAft>
                <a:spcPts val="3050"/>
              </a:spcAft>
            </a:pPr>
            <a:r>
              <a:rPr lang="en-US" sz="2000" dirty="0">
                <a:latin typeface="Century Schoolbook" pitchFamily="18" charset="0"/>
              </a:rPr>
              <a:t>Traditional credit recovery courses available for students requiring intensive support</a:t>
            </a:r>
          </a:p>
          <a:p>
            <a:pPr lvl="0">
              <a:spcAft>
                <a:spcPts val="3050"/>
              </a:spcAft>
            </a:pPr>
            <a:r>
              <a:rPr lang="en-US" sz="2000" dirty="0">
                <a:latin typeface="Century Schoolbook" pitchFamily="18" charset="0"/>
              </a:rPr>
              <a:t>English Language Learners and students with special needs provided extended summer programs</a:t>
            </a:r>
            <a:endParaRPr lang="en-US" sz="2133" dirty="0">
              <a:latin typeface="Century Schoolbook" pitchFamily="18" charset="0"/>
            </a:endParaRPr>
          </a:p>
          <a:p>
            <a:pPr lvl="0"/>
            <a:r>
              <a:rPr lang="en-US" sz="2133" dirty="0">
                <a:latin typeface="Century Schoolbook" pitchFamily="18" charset="0"/>
              </a:rPr>
              <a:t>Counseling services were expanded and available  for all students</a:t>
            </a:r>
          </a:p>
        </p:txBody>
      </p:sp>
    </p:spTree>
    <p:extLst>
      <p:ext uri="{BB962C8B-B14F-4D97-AF65-F5344CB8AC3E}">
        <p14:creationId xmlns:p14="http://schemas.microsoft.com/office/powerpoint/2010/main" val="109891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256842" y="301214"/>
            <a:ext cx="10096959" cy="825263"/>
          </a:xfrm>
          <a:prstGeom prst="rect">
            <a:avLst/>
          </a:prstGeom>
          <a:noFill/>
          <a:ln>
            <a:noFill/>
          </a:ln>
        </p:spPr>
        <p:txBody>
          <a:bodyPr vert="horz" wrap="square" lIns="121900" tIns="60933" rIns="121900" bIns="60933" rtlCol="0" anchor="t" anchorCtr="0">
            <a:noAutofit/>
          </a:bodyPr>
          <a:lstStyle/>
          <a:p>
            <a:pPr>
              <a:spcBef>
                <a:spcPts val="0"/>
              </a:spcBef>
              <a:buClr>
                <a:schemeClr val="dk2"/>
              </a:buClr>
              <a:buSzPct val="25000"/>
            </a:pPr>
            <a:r>
              <a:rPr lang="en" sz="4267" b="0" u="sng" cap="small" dirty="0">
                <a:solidFill>
                  <a:schemeClr val="dk2"/>
                </a:solidFill>
                <a:latin typeface="Century Schoolbook"/>
                <a:ea typeface="Century Schoolbook"/>
                <a:cs typeface="Century Schoolbook"/>
                <a:sym typeface="Century Schoolbook"/>
              </a:rPr>
              <a:t>Engaging Students and Families</a:t>
            </a:r>
          </a:p>
        </p:txBody>
      </p:sp>
      <p:sp>
        <p:nvSpPr>
          <p:cNvPr id="341" name="Shape 341"/>
          <p:cNvSpPr txBox="1">
            <a:spLocks noGrp="1"/>
          </p:cNvSpPr>
          <p:nvPr>
            <p:ph idx="1"/>
          </p:nvPr>
        </p:nvSpPr>
        <p:spPr>
          <a:xfrm>
            <a:off x="406400" y="1559858"/>
            <a:ext cx="10261600" cy="4819427"/>
          </a:xfrm>
          <a:prstGeom prst="rect">
            <a:avLst/>
          </a:prstGeom>
          <a:noFill/>
          <a:ln>
            <a:noFill/>
          </a:ln>
        </p:spPr>
        <p:txBody>
          <a:bodyPr vert="horz" wrap="square" lIns="121900" tIns="60933" rIns="121900" bIns="60933" rtlCol="0" anchor="t" anchorCtr="0">
            <a:noAutofit/>
          </a:bodyPr>
          <a:lstStyle/>
          <a:p>
            <a:pPr lvl="0">
              <a:spcAft>
                <a:spcPts val="3050"/>
              </a:spcAft>
            </a:pPr>
            <a:r>
              <a:rPr lang="en-US" sz="2000" dirty="0">
                <a:latin typeface="Century Schoolbook" pitchFamily="18" charset="0"/>
              </a:rPr>
              <a:t>Assemblies enriched Elementary programs and made community connections</a:t>
            </a:r>
          </a:p>
          <a:p>
            <a:pPr lvl="0">
              <a:spcAft>
                <a:spcPts val="3050"/>
              </a:spcAft>
            </a:pPr>
            <a:r>
              <a:rPr lang="en-US" sz="2000" dirty="0">
                <a:latin typeface="Century Schoolbook" pitchFamily="18" charset="0"/>
              </a:rPr>
              <a:t>Breakfast and Lunch provided to all students through USDOA Waiver</a:t>
            </a:r>
          </a:p>
          <a:p>
            <a:pPr lvl="0">
              <a:spcAft>
                <a:spcPts val="3050"/>
              </a:spcAft>
            </a:pPr>
            <a:r>
              <a:rPr lang="en-US" sz="2000" dirty="0">
                <a:latin typeface="Century Schoolbook" pitchFamily="18" charset="0"/>
              </a:rPr>
              <a:t>Family Literacy program providing ESL classes and community resources provided</a:t>
            </a:r>
          </a:p>
          <a:p>
            <a:pPr lvl="0"/>
            <a:r>
              <a:rPr lang="en-US" sz="2000" dirty="0">
                <a:latin typeface="Century Schoolbook" pitchFamily="18" charset="0"/>
              </a:rPr>
              <a:t>Parent involvement increased through virtual and in person meets </a:t>
            </a:r>
          </a:p>
        </p:txBody>
      </p:sp>
    </p:spTree>
    <p:extLst>
      <p:ext uri="{BB962C8B-B14F-4D97-AF65-F5344CB8AC3E}">
        <p14:creationId xmlns:p14="http://schemas.microsoft.com/office/powerpoint/2010/main" val="80557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065807"/>
            <a:ext cx="12192000" cy="2726386"/>
          </a:xfrm>
        </p:spPr>
        <p:txBody>
          <a:bodyPr>
            <a:normAutofit/>
          </a:bodyPr>
          <a:lstStyle/>
          <a:p>
            <a:r>
              <a:rPr lang="en-US" dirty="0"/>
              <a:t> Red Bank Borough Public School District</a:t>
            </a:r>
            <a:endParaRPr lang="en-US" sz="6000" b="1" dirty="0"/>
          </a:p>
        </p:txBody>
      </p:sp>
    </p:spTree>
    <p:extLst>
      <p:ext uri="{BB962C8B-B14F-4D97-AF65-F5344CB8AC3E}">
        <p14:creationId xmlns:p14="http://schemas.microsoft.com/office/powerpoint/2010/main" val="400294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Title 2">
            <a:extLst>
              <a:ext uri="{FF2B5EF4-FFF2-40B4-BE49-F238E27FC236}">
                <a16:creationId xmlns:a16="http://schemas.microsoft.com/office/drawing/2014/main" id="{0DEDD9A4-5EBA-A5E3-3D8F-952B75B828E8}"/>
              </a:ext>
            </a:extLst>
          </p:cNvPr>
          <p:cNvSpPr>
            <a:spLocks noGrp="1"/>
          </p:cNvSpPr>
          <p:nvPr>
            <p:ph type="title" idx="4294967295"/>
          </p:nvPr>
        </p:nvSpPr>
        <p:spPr>
          <a:xfrm>
            <a:off x="4415152" y="1591916"/>
            <a:ext cx="10096959" cy="747579"/>
          </a:xfrm>
        </p:spPr>
        <p:txBody>
          <a:bodyPr/>
          <a:lstStyle/>
          <a:p>
            <a:pPr lvl="0" defTabSz="914400">
              <a:lnSpc>
                <a:spcPct val="100000"/>
              </a:lnSpc>
              <a:spcBef>
                <a:spcPts val="0"/>
              </a:spcBef>
              <a:spcAft>
                <a:spcPts val="4600"/>
              </a:spcAft>
              <a:defRPr/>
            </a:pPr>
            <a:r>
              <a:rPr lang="en-US" sz="4267" dirty="0">
                <a:solidFill>
                  <a:srgbClr val="FFFFFF"/>
                </a:solidFill>
                <a:latin typeface="Didact Gothic"/>
                <a:ea typeface="+mn-ea"/>
                <a:cs typeface="+mn-cs"/>
              </a:rPr>
              <a:t>NJDOE ARP ESSER Round </a:t>
            </a:r>
            <a:br>
              <a:rPr lang="en-US" sz="4267" dirty="0">
                <a:solidFill>
                  <a:srgbClr val="FFFFFF"/>
                </a:solidFill>
                <a:latin typeface="Didact Gothic"/>
                <a:ea typeface="+mn-ea"/>
                <a:cs typeface="+mn-cs"/>
              </a:rPr>
            </a:br>
            <a:r>
              <a:rPr lang="en-US" sz="4267" dirty="0">
                <a:solidFill>
                  <a:srgbClr val="FFFFFF"/>
                </a:solidFill>
                <a:latin typeface="Didact Gothic"/>
                <a:ea typeface="+mn-ea"/>
                <a:cs typeface="+mn-cs"/>
              </a:rPr>
              <a:t>Table – Summer </a:t>
            </a:r>
            <a:br>
              <a:rPr lang="en-US" sz="4267" dirty="0">
                <a:solidFill>
                  <a:srgbClr val="FFFFFF"/>
                </a:solidFill>
                <a:latin typeface="Didact Gothic"/>
                <a:ea typeface="+mn-ea"/>
                <a:cs typeface="+mn-cs"/>
              </a:rPr>
            </a:br>
            <a:r>
              <a:rPr lang="en-US" sz="4267" dirty="0">
                <a:solidFill>
                  <a:srgbClr val="FFFFFF"/>
                </a:solidFill>
                <a:latin typeface="Didact Gothic"/>
                <a:ea typeface="+mn-ea"/>
                <a:cs typeface="+mn-cs"/>
              </a:rPr>
              <a:t>Programming 2021</a:t>
            </a:r>
            <a:endParaRPr lang="en-US" sz="4000" dirty="0">
              <a:solidFill>
                <a:srgbClr val="FFFFFF"/>
              </a:solidFill>
              <a:latin typeface="Didact Gothic"/>
              <a:ea typeface="Didact Gothic"/>
              <a:cs typeface="Didact Gothic"/>
              <a:sym typeface="Didact Gothic"/>
            </a:endParaRPr>
          </a:p>
        </p:txBody>
      </p:sp>
      <p:pic>
        <p:nvPicPr>
          <p:cNvPr id="64" name="Google Shape;64;p14" descr="Logo: Red Bank Borough Public Schools "/>
          <p:cNvPicPr preferRelativeResize="0"/>
          <p:nvPr/>
        </p:nvPicPr>
        <p:blipFill rotWithShape="1">
          <a:blip r:embed="rId3">
            <a:alphaModFix/>
          </a:blip>
          <a:srcRect/>
          <a:stretch/>
        </p:blipFill>
        <p:spPr>
          <a:xfrm>
            <a:off x="800320" y="1992600"/>
            <a:ext cx="3135200" cy="3154800"/>
          </a:xfrm>
          <a:prstGeom prst="rect">
            <a:avLst/>
          </a:prstGeom>
          <a:noFill/>
          <a:ln>
            <a:noFill/>
          </a:ln>
        </p:spPr>
      </p:pic>
      <p:sp>
        <p:nvSpPr>
          <p:cNvPr id="2" name="TextBox 1">
            <a:extLst>
              <a:ext uri="{FF2B5EF4-FFF2-40B4-BE49-F238E27FC236}">
                <a16:creationId xmlns:a16="http://schemas.microsoft.com/office/drawing/2014/main" id="{1C95DAF3-D39D-48D3-A9EB-2F58A506E219}"/>
              </a:ext>
            </a:extLst>
          </p:cNvPr>
          <p:cNvSpPr txBox="1"/>
          <p:nvPr/>
        </p:nvSpPr>
        <p:spPr>
          <a:xfrm>
            <a:off x="4428215" y="940693"/>
            <a:ext cx="6257023" cy="5233677"/>
          </a:xfrm>
          <a:prstGeom prst="rect">
            <a:avLst/>
          </a:prstGeom>
          <a:noFill/>
        </p:spPr>
        <p:txBody>
          <a:bodyPr wrap="square" rtlCol="0">
            <a:spAutoFit/>
          </a:bodyPr>
          <a:lstStyle/>
          <a:p>
            <a:pPr lvl="0">
              <a:spcAft>
                <a:spcPts val="4600"/>
              </a:spcAft>
              <a:defRPr/>
            </a:pPr>
            <a:r>
              <a:rPr lang="en-US" sz="4270" dirty="0">
                <a:solidFill>
                  <a:srgbClr val="FFFFFF"/>
                </a:solidFill>
                <a:latin typeface="Didact Gothic"/>
              </a:rPr>
              <a:t>NJDOE ARP ESSER Round </a:t>
            </a:r>
            <a:br>
              <a:rPr lang="en-US" sz="4270" dirty="0">
                <a:solidFill>
                  <a:srgbClr val="FFFFFF"/>
                </a:solidFill>
                <a:latin typeface="Didact Gothic"/>
              </a:rPr>
            </a:br>
            <a:r>
              <a:rPr lang="en-US" sz="4270" dirty="0">
                <a:solidFill>
                  <a:srgbClr val="FFFFFF"/>
                </a:solidFill>
                <a:latin typeface="Didact Gothic"/>
              </a:rPr>
              <a:t>Table – Summer </a:t>
            </a:r>
            <a:br>
              <a:rPr lang="en-US" sz="4270" dirty="0">
                <a:solidFill>
                  <a:srgbClr val="FFFFFF"/>
                </a:solidFill>
                <a:latin typeface="Didact Gothic"/>
              </a:rPr>
            </a:br>
            <a:r>
              <a:rPr lang="en-US" sz="4270" dirty="0">
                <a:solidFill>
                  <a:srgbClr val="FFFFFF"/>
                </a:solidFill>
                <a:latin typeface="Didact Gothic"/>
              </a:rPr>
              <a:t>Programming 2021</a:t>
            </a:r>
          </a:p>
          <a:p>
            <a:pPr lvl="0">
              <a:spcAft>
                <a:spcPts val="4600"/>
              </a:spcAft>
              <a:defRPr/>
            </a:pPr>
            <a:r>
              <a:rPr kumimoji="0" lang="en-US" sz="3333" b="1" i="0" u="none" strike="noStrike" kern="1200" cap="none" spc="0" normalizeH="0" baseline="0" noProof="0" dirty="0">
                <a:ln>
                  <a:noFill/>
                </a:ln>
                <a:solidFill>
                  <a:srgbClr val="FFFFFF"/>
                </a:solidFill>
                <a:effectLst/>
                <a:uLnTx/>
                <a:uFillTx/>
                <a:latin typeface="Didact Gothic"/>
                <a:ea typeface="Didact Gothic"/>
                <a:cs typeface="Didact Gothic"/>
                <a:sym typeface="Didact Gothic"/>
              </a:rPr>
              <a:t>Wednesday, October 20, 2021</a:t>
            </a:r>
            <a:endParaRPr kumimoji="0" lang="en-US" sz="4000" b="1" i="0" u="none" strike="noStrike" kern="1200" cap="none" spc="0" normalizeH="0" baseline="0" noProof="0" dirty="0">
              <a:ln>
                <a:noFill/>
              </a:ln>
              <a:solidFill>
                <a:srgbClr val="FFFFFF"/>
              </a:solidFill>
              <a:effectLst/>
              <a:uLnTx/>
              <a:uFillTx/>
              <a:latin typeface="Didact Gothic"/>
              <a:ea typeface="Didact Gothic"/>
              <a:cs typeface="Didact Gothic"/>
              <a:sym typeface="Didact Gothic"/>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Didact Gothic"/>
                <a:ea typeface="Didact Gothic"/>
                <a:cs typeface="Didact Gothic"/>
                <a:sym typeface="Didact Gothic"/>
              </a:rPr>
              <a:t>Luigi </a:t>
            </a:r>
            <a:r>
              <a:rPr kumimoji="0" lang="en-US" sz="2400" b="1" i="0" u="none" strike="noStrike" kern="1200" cap="none" spc="0" normalizeH="0" baseline="0" noProof="0" dirty="0" err="1">
                <a:ln>
                  <a:noFill/>
                </a:ln>
                <a:solidFill>
                  <a:srgbClr val="FFFFFF"/>
                </a:solidFill>
                <a:effectLst/>
                <a:uLnTx/>
                <a:uFillTx/>
                <a:latin typeface="Didact Gothic"/>
                <a:ea typeface="Didact Gothic"/>
                <a:cs typeface="Didact Gothic"/>
                <a:sym typeface="Didact Gothic"/>
              </a:rPr>
              <a:t>Laugelli</a:t>
            </a:r>
            <a:br>
              <a:rPr kumimoji="0" lang="en-US" sz="2400" b="1" i="0" u="none" strike="noStrike" kern="1200" cap="none" spc="0" normalizeH="0" baseline="0" noProof="0" dirty="0">
                <a:ln>
                  <a:noFill/>
                </a:ln>
                <a:solidFill>
                  <a:srgbClr val="FFFFFF"/>
                </a:solidFill>
                <a:effectLst/>
                <a:uLnTx/>
                <a:uFillTx/>
                <a:latin typeface="Didact Gothic"/>
                <a:ea typeface="Didact Gothic"/>
                <a:cs typeface="Didact Gothic"/>
                <a:sym typeface="Didact Gothic"/>
              </a:rPr>
            </a:br>
            <a:r>
              <a:rPr kumimoji="0" lang="en-US" sz="2400" b="1" i="0" u="none" strike="noStrike" kern="1200" cap="none" spc="0" normalizeH="0" baseline="0" noProof="0" dirty="0">
                <a:ln>
                  <a:noFill/>
                </a:ln>
                <a:solidFill>
                  <a:srgbClr val="FFFFFF"/>
                </a:solidFill>
                <a:effectLst/>
                <a:uLnTx/>
                <a:uFillTx/>
                <a:latin typeface="Didact Gothic"/>
                <a:ea typeface="+mn-ea"/>
                <a:cs typeface="+mn-cs"/>
              </a:rPr>
              <a:t>Assistant Superintendent of Curriculum &amp; </a:t>
            </a:r>
            <a:br>
              <a:rPr kumimoji="0" lang="en-US" sz="2400" b="1" i="0" u="none" strike="noStrike" kern="1200" cap="none" spc="0" normalizeH="0" baseline="0" noProof="0" dirty="0">
                <a:ln>
                  <a:noFill/>
                </a:ln>
                <a:solidFill>
                  <a:srgbClr val="FFFFFF"/>
                </a:solidFill>
                <a:effectLst/>
                <a:uLnTx/>
                <a:uFillTx/>
                <a:latin typeface="Didact Gothic"/>
                <a:ea typeface="+mn-ea"/>
                <a:cs typeface="+mn-cs"/>
              </a:rPr>
            </a:br>
            <a:r>
              <a:rPr kumimoji="0" lang="en-US" sz="2400" b="1" i="0" u="none" strike="noStrike" kern="1200" cap="none" spc="0" normalizeH="0" baseline="0" noProof="0" dirty="0">
                <a:ln>
                  <a:noFill/>
                </a:ln>
                <a:solidFill>
                  <a:srgbClr val="FFFFFF"/>
                </a:solidFill>
                <a:effectLst/>
                <a:uLnTx/>
                <a:uFillTx/>
                <a:latin typeface="Didact Gothic"/>
                <a:ea typeface="+mn-ea"/>
                <a:cs typeface="+mn-cs"/>
              </a:rPr>
              <a:t>Instruction</a:t>
            </a:r>
            <a:br>
              <a:rPr kumimoji="0" lang="en-US" sz="2400" b="1" i="0" u="none" strike="noStrike" kern="1200" cap="none" spc="0" normalizeH="0" baseline="0" noProof="0" dirty="0">
                <a:ln>
                  <a:noFill/>
                </a:ln>
                <a:solidFill>
                  <a:srgbClr val="FFFFFF"/>
                </a:solidFill>
                <a:effectLst/>
                <a:uLnTx/>
                <a:uFillTx/>
                <a:latin typeface="Didact Gothic"/>
                <a:ea typeface="+mn-ea"/>
                <a:cs typeface="+mn-cs"/>
              </a:rPr>
            </a:br>
            <a:r>
              <a:rPr kumimoji="0" lang="en-US" sz="2400" b="1" i="0" u="sng" strike="noStrike" kern="1200" cap="none" spc="0" normalizeH="0" baseline="0" noProof="0" dirty="0">
                <a:ln>
                  <a:noFill/>
                </a:ln>
                <a:solidFill>
                  <a:srgbClr val="FFFFFF"/>
                </a:solidFill>
                <a:effectLst/>
                <a:uLnTx/>
                <a:uFillTx/>
                <a:latin typeface="Didact Gothic"/>
                <a:ea typeface="Didact Gothic"/>
                <a:cs typeface="Didact Gothic"/>
                <a:sym typeface="Didact Gothic"/>
              </a:rPr>
              <a:t>laugellil@rbb.k12.nj.us</a:t>
            </a:r>
            <a:r>
              <a:rPr kumimoji="0" lang="en-US" sz="2400" b="1" i="0" u="none" strike="noStrike" kern="1200" cap="none" spc="0" normalizeH="0" baseline="0" noProof="0" dirty="0">
                <a:ln>
                  <a:noFill/>
                </a:ln>
                <a:solidFill>
                  <a:srgbClr val="FFFFFF"/>
                </a:solidFill>
                <a:effectLst/>
                <a:uLnTx/>
                <a:uFillTx/>
                <a:latin typeface="Didact Gothic"/>
                <a:ea typeface="Didact Gothic"/>
                <a:cs typeface="Didact Gothic"/>
                <a:sym typeface="Didact Gothic"/>
              </a:rPr>
              <a:t> | @DreamBigRB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Title 1">
            <a:extLst>
              <a:ext uri="{FF2B5EF4-FFF2-40B4-BE49-F238E27FC236}">
                <a16:creationId xmlns:a16="http://schemas.microsoft.com/office/drawing/2014/main" id="{74172489-FF40-5FB2-20F0-E8ED771E4A02}"/>
              </a:ext>
            </a:extLst>
          </p:cNvPr>
          <p:cNvSpPr>
            <a:spLocks noGrp="1"/>
          </p:cNvSpPr>
          <p:nvPr>
            <p:ph type="title" idx="4294967295"/>
          </p:nvPr>
        </p:nvSpPr>
        <p:spPr>
          <a:xfrm>
            <a:off x="0" y="1000125"/>
            <a:ext cx="11360150" cy="765175"/>
          </a:xfrm>
        </p:spPr>
        <p:txBody>
          <a:bodyPr/>
          <a:lstStyle/>
          <a:p>
            <a:pPr algn="ct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What Do We Believe In?</a:t>
            </a:r>
          </a:p>
        </p:txBody>
      </p:sp>
      <p:pic>
        <p:nvPicPr>
          <p:cNvPr id="4" name="Picture 3" descr="Logo: New Jersey Lighthouse District">
            <a:extLst>
              <a:ext uri="{FF2B5EF4-FFF2-40B4-BE49-F238E27FC236}">
                <a16:creationId xmlns:a16="http://schemas.microsoft.com/office/drawing/2014/main" id="{AD728C44-E73C-EB81-56CA-C0B47BD48EBA}"/>
              </a:ext>
            </a:extLst>
          </p:cNvPr>
          <p:cNvPicPr>
            <a:picLocks noChangeAspect="1"/>
          </p:cNvPicPr>
          <p:nvPr/>
        </p:nvPicPr>
        <p:blipFill>
          <a:blip r:embed="rId3"/>
          <a:stretch>
            <a:fillRect/>
          </a:stretch>
        </p:blipFill>
        <p:spPr>
          <a:xfrm>
            <a:off x="2557762" y="1875015"/>
            <a:ext cx="1902117" cy="1902117"/>
          </a:xfrm>
          <a:prstGeom prst="rect">
            <a:avLst/>
          </a:prstGeom>
        </p:spPr>
      </p:pic>
      <p:sp>
        <p:nvSpPr>
          <p:cNvPr id="8" name="TextBox 7">
            <a:extLst>
              <a:ext uri="{FF2B5EF4-FFF2-40B4-BE49-F238E27FC236}">
                <a16:creationId xmlns:a16="http://schemas.microsoft.com/office/drawing/2014/main" id="{70EF8237-AC0C-0193-1943-D039A661406F}"/>
              </a:ext>
            </a:extLst>
          </p:cNvPr>
          <p:cNvSpPr txBox="1"/>
          <p:nvPr/>
        </p:nvSpPr>
        <p:spPr>
          <a:xfrm>
            <a:off x="1387100" y="3880932"/>
            <a:ext cx="4205600" cy="2585323"/>
          </a:xfrm>
          <a:prstGeom prst="rect">
            <a:avLst/>
          </a:prstGeom>
          <a:noFill/>
        </p:spPr>
        <p:txBody>
          <a:bodyPr wrap="square" rtlCol="0">
            <a:spAutoFit/>
          </a:bodyPr>
          <a:lstStyle/>
          <a:p>
            <a:pPr marL="364058" lvl="0" indent="-364058" algn="ctr">
              <a:buClr>
                <a:prstClr val="black"/>
              </a:buClr>
              <a:buSzPts val="1100"/>
            </a:pPr>
            <a:r>
              <a:rPr lang="en-US" sz="2400" b="1">
                <a:solidFill>
                  <a:prstClr val="black"/>
                </a:solidFill>
                <a:highlight>
                  <a:prstClr val="white"/>
                </a:highlight>
                <a:latin typeface="Didact Gothic"/>
                <a:ea typeface="Didact Gothic"/>
                <a:cs typeface="Didact Gothic"/>
                <a:sym typeface="Didact Gothic"/>
              </a:rPr>
              <a:t>OUR MISSION</a:t>
            </a:r>
          </a:p>
          <a:p>
            <a:pPr lvl="0" algn="ctr">
              <a:buClr>
                <a:prstClr val="black"/>
              </a:buClr>
              <a:buSzPts val="1100"/>
            </a:pPr>
            <a:r>
              <a:rPr lang="en-US" sz="2400">
                <a:solidFill>
                  <a:prstClr val="black"/>
                </a:solidFill>
                <a:highlight>
                  <a:prstClr val="white"/>
                </a:highlight>
                <a:latin typeface="Didact Gothic"/>
                <a:ea typeface="Didact Gothic"/>
                <a:cs typeface="Didact Gothic"/>
                <a:sym typeface="Didact Gothic"/>
              </a:rPr>
              <a:t>Driven by the needs of our children, we provide a safe, nurturing and challenging learning environment for every student every day.</a:t>
            </a:r>
            <a:endParaRPr lang="en-US" sz="2400">
              <a:solidFill>
                <a:prstClr val="black"/>
              </a:solidFill>
              <a:latin typeface="Didact Gothic"/>
              <a:ea typeface="Didact Gothic"/>
              <a:cs typeface="Didact Gothic"/>
              <a:sym typeface="Didact Gothic"/>
            </a:endParaRPr>
          </a:p>
          <a:p>
            <a:endParaRPr lang="en-US" dirty="0"/>
          </a:p>
        </p:txBody>
      </p:sp>
      <p:pic>
        <p:nvPicPr>
          <p:cNvPr id="7" name="Picture 6" descr="Logo: RED BANK BOROUGH PUBLIC SCHOOLS Dream BIG... We'll help you get there! ">
            <a:extLst>
              <a:ext uri="{FF2B5EF4-FFF2-40B4-BE49-F238E27FC236}">
                <a16:creationId xmlns:a16="http://schemas.microsoft.com/office/drawing/2014/main" id="{B25C157F-30C9-D8C0-9205-B38855991BFF}"/>
              </a:ext>
            </a:extLst>
          </p:cNvPr>
          <p:cNvPicPr>
            <a:picLocks noChangeAspect="1"/>
          </p:cNvPicPr>
          <p:nvPr/>
        </p:nvPicPr>
        <p:blipFill>
          <a:blip r:embed="rId4"/>
          <a:stretch>
            <a:fillRect/>
          </a:stretch>
        </p:blipFill>
        <p:spPr>
          <a:xfrm>
            <a:off x="6209265" y="1899462"/>
            <a:ext cx="3529890" cy="2109399"/>
          </a:xfrm>
          <a:prstGeom prst="rect">
            <a:avLst/>
          </a:prstGeom>
        </p:spPr>
      </p:pic>
      <p:sp>
        <p:nvSpPr>
          <p:cNvPr id="10" name="TextBox 9">
            <a:extLst>
              <a:ext uri="{FF2B5EF4-FFF2-40B4-BE49-F238E27FC236}">
                <a16:creationId xmlns:a16="http://schemas.microsoft.com/office/drawing/2014/main" id="{326EC340-D66F-40B8-3219-48731B57A167}"/>
              </a:ext>
            </a:extLst>
          </p:cNvPr>
          <p:cNvSpPr txBox="1"/>
          <p:nvPr/>
        </p:nvSpPr>
        <p:spPr>
          <a:xfrm>
            <a:off x="6309107" y="3970761"/>
            <a:ext cx="3644186" cy="2308324"/>
          </a:xfrm>
          <a:prstGeom prst="rect">
            <a:avLst/>
          </a:prstGeom>
          <a:noFill/>
        </p:spPr>
        <p:txBody>
          <a:bodyPr wrap="square" rtlCol="0">
            <a:spAutoFit/>
          </a:bodyPr>
          <a:lstStyle/>
          <a:p>
            <a:pPr marL="364058" lvl="0" indent="-364058" algn="ctr">
              <a:buClr>
                <a:prstClr val="black"/>
              </a:buClr>
              <a:buSzPts val="1100"/>
            </a:pPr>
            <a:r>
              <a:rPr lang="en-US" sz="2400" b="1" dirty="0">
                <a:solidFill>
                  <a:prstClr val="black"/>
                </a:solidFill>
                <a:latin typeface="Didact Gothic"/>
                <a:ea typeface="Didact Gothic"/>
                <a:cs typeface="Didact Gothic"/>
                <a:sym typeface="Didact Gothic"/>
              </a:rPr>
              <a:t>OUR VISION</a:t>
            </a:r>
          </a:p>
          <a:p>
            <a:pPr lvl="0" algn="ctr">
              <a:buClr>
                <a:prstClr val="black"/>
              </a:buClr>
              <a:buSzPts val="1100"/>
            </a:pPr>
            <a:r>
              <a:rPr lang="en-US" sz="2400" dirty="0">
                <a:solidFill>
                  <a:prstClr val="black"/>
                </a:solidFill>
                <a:latin typeface="Didact Gothic"/>
                <a:ea typeface="Didact Gothic"/>
                <a:cs typeface="Didact Gothic"/>
                <a:sym typeface="Didact Gothic"/>
              </a:rPr>
              <a:t>We believe our children</a:t>
            </a:r>
            <a:br>
              <a:rPr lang="en-US" sz="2400" dirty="0">
                <a:solidFill>
                  <a:prstClr val="black"/>
                </a:solidFill>
                <a:latin typeface="Didact Gothic"/>
                <a:ea typeface="Didact Gothic"/>
                <a:cs typeface="Didact Gothic"/>
                <a:sym typeface="Didact Gothic"/>
              </a:rPr>
            </a:br>
            <a:r>
              <a:rPr lang="en-US" sz="2400" dirty="0">
                <a:solidFill>
                  <a:prstClr val="black"/>
                </a:solidFill>
                <a:latin typeface="Didact Gothic"/>
                <a:ea typeface="Didact Gothic"/>
                <a:cs typeface="Didact Gothic"/>
                <a:sym typeface="Didact Gothic"/>
              </a:rPr>
              <a:t>should Dream BIG.</a:t>
            </a:r>
            <a:br>
              <a:rPr lang="en-US" sz="2400" dirty="0">
                <a:solidFill>
                  <a:prstClr val="black"/>
                </a:solidFill>
                <a:latin typeface="Didact Gothic"/>
                <a:ea typeface="Didact Gothic"/>
                <a:cs typeface="Didact Gothic"/>
                <a:sym typeface="Didact Gothic"/>
              </a:rPr>
            </a:br>
            <a:r>
              <a:rPr lang="en-US" sz="2400" dirty="0">
                <a:solidFill>
                  <a:prstClr val="black"/>
                </a:solidFill>
                <a:latin typeface="Didact Gothic"/>
                <a:ea typeface="Didact Gothic"/>
                <a:cs typeface="Didact Gothic"/>
                <a:sym typeface="Didact Gothic"/>
              </a:rPr>
              <a:t>We will inspire.</a:t>
            </a:r>
            <a:br>
              <a:rPr lang="en-US" sz="2400" dirty="0">
                <a:solidFill>
                  <a:prstClr val="black"/>
                </a:solidFill>
                <a:latin typeface="Didact Gothic"/>
                <a:ea typeface="Didact Gothic"/>
                <a:cs typeface="Didact Gothic"/>
                <a:sym typeface="Didact Gothic"/>
              </a:rPr>
            </a:br>
            <a:r>
              <a:rPr lang="en-US" sz="2400" dirty="0">
                <a:solidFill>
                  <a:prstClr val="black"/>
                </a:solidFill>
                <a:latin typeface="Didact Gothic"/>
                <a:ea typeface="Didact Gothic"/>
                <a:cs typeface="Didact Gothic"/>
                <a:sym typeface="Didact Gothic"/>
              </a:rPr>
              <a:t>We will challenge.</a:t>
            </a:r>
            <a:br>
              <a:rPr lang="en-US" sz="2400" dirty="0">
                <a:solidFill>
                  <a:prstClr val="black"/>
                </a:solidFill>
                <a:latin typeface="Didact Gothic"/>
                <a:ea typeface="Didact Gothic"/>
                <a:cs typeface="Didact Gothic"/>
                <a:sym typeface="Didact Gothic"/>
              </a:rPr>
            </a:br>
            <a:r>
              <a:rPr lang="en-US" sz="2400" dirty="0">
                <a:solidFill>
                  <a:prstClr val="black"/>
                </a:solidFill>
                <a:latin typeface="Didact Gothic"/>
                <a:ea typeface="Didact Gothic"/>
                <a:cs typeface="Didact Gothic"/>
                <a:sym typeface="Didact Gothic"/>
              </a:rPr>
              <a:t>They will achieve.</a:t>
            </a:r>
          </a:p>
        </p:txBody>
      </p:sp>
      <p:sp>
        <p:nvSpPr>
          <p:cNvPr id="11" name="TextBox 10">
            <a:extLst>
              <a:ext uri="{FF2B5EF4-FFF2-40B4-BE49-F238E27FC236}">
                <a16:creationId xmlns:a16="http://schemas.microsoft.com/office/drawing/2014/main" id="{555F048D-7A63-2BA6-AE17-C0C2C38C3590}"/>
              </a:ext>
            </a:extLst>
          </p:cNvPr>
          <p:cNvSpPr txBox="1"/>
          <p:nvPr/>
        </p:nvSpPr>
        <p:spPr>
          <a:xfrm>
            <a:off x="1585936" y="6295430"/>
            <a:ext cx="6400800" cy="379656"/>
          </a:xfrm>
          <a:prstGeom prst="rect">
            <a:avLst/>
          </a:prstGeom>
          <a:noFill/>
        </p:spPr>
        <p:txBody>
          <a:bodyPr wrap="square" rtlCol="0">
            <a:spAutoFit/>
          </a:bodyPr>
          <a:lstStyle/>
          <a:p>
            <a:pPr lvl="0" algn="ctr"/>
            <a:r>
              <a:rPr lang="en-US" sz="1867" b="1" dirty="0">
                <a:solidFill>
                  <a:prstClr val="white"/>
                </a:solidFill>
                <a:latin typeface="Didact Gothic"/>
                <a:ea typeface="Didact Gothic"/>
                <a:cs typeface="Didact Gothic"/>
                <a:sym typeface="Didact Gothic"/>
              </a:rPr>
              <a:t>Dream BIG… We’ll Help You Get There!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Title 1" hidden="1">
            <a:extLst>
              <a:ext uri="{FF2B5EF4-FFF2-40B4-BE49-F238E27FC236}">
                <a16:creationId xmlns:a16="http://schemas.microsoft.com/office/drawing/2014/main" id="{BBE9B1F2-A3CE-AEE9-3867-F2000E9401CF}"/>
              </a:ext>
            </a:extLst>
          </p:cNvPr>
          <p:cNvSpPr>
            <a:spLocks noGrp="1"/>
          </p:cNvSpPr>
          <p:nvPr>
            <p:ph type="title" idx="4294967295"/>
          </p:nvPr>
        </p:nvSpPr>
        <p:spPr>
          <a:xfrm>
            <a:off x="279812" y="-747579"/>
            <a:ext cx="10096959" cy="747579"/>
          </a:xfrm>
        </p:spPr>
        <p:txBody>
          <a:bodyPr/>
          <a:lstStyle/>
          <a:p>
            <a:r>
              <a:rPr lang="en-US" dirty="0"/>
              <a:t>Quote</a:t>
            </a:r>
          </a:p>
        </p:txBody>
      </p:sp>
      <p:pic>
        <p:nvPicPr>
          <p:cNvPr id="1026" name="Picture 2" descr="Quote of the day - Learn from the past, live in the present, plan for the  future — The Skill Collective">
            <a:extLst>
              <a:ext uri="{FF2B5EF4-FFF2-40B4-BE49-F238E27FC236}">
                <a16:creationId xmlns:a16="http://schemas.microsoft.com/office/drawing/2014/main" id="{B72CB49F-CFC6-41D2-AFCD-4D756ADFD0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48" b="9034"/>
          <a:stretch/>
        </p:blipFill>
        <p:spPr bwMode="auto">
          <a:xfrm>
            <a:off x="2746961" y="1087700"/>
            <a:ext cx="6721679" cy="4968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464D8D-A3A4-869B-5163-E848ED8DA575}"/>
              </a:ext>
            </a:extLst>
          </p:cNvPr>
          <p:cNvSpPr txBox="1"/>
          <p:nvPr/>
        </p:nvSpPr>
        <p:spPr>
          <a:xfrm>
            <a:off x="137787" y="6263012"/>
            <a:ext cx="11778449" cy="379656"/>
          </a:xfrm>
          <a:prstGeom prst="rect">
            <a:avLst/>
          </a:prstGeom>
          <a:noFill/>
        </p:spPr>
        <p:txBody>
          <a:bodyPr wrap="square" rtlCol="0">
            <a:spAutoFit/>
          </a:bodyPr>
          <a:lstStyle/>
          <a:p>
            <a:pPr lvl="0"/>
            <a:fld id="{00000000-1234-1234-1234-123412341234}" type="slidenum">
              <a:rPr lang="en-US" sz="1050" b="1">
                <a:solidFill>
                  <a:schemeClr val="bg1"/>
                </a:solidFill>
                <a:latin typeface="Didact Gothic"/>
                <a:ea typeface="Didact Gothic"/>
                <a:cs typeface="Didact Gothic"/>
                <a:sym typeface="Didact Gothic"/>
              </a:rPr>
              <a:pPr lvl="0"/>
              <a:t>35</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extLst>
      <p:ext uri="{BB962C8B-B14F-4D97-AF65-F5344CB8AC3E}">
        <p14:creationId xmlns:p14="http://schemas.microsoft.com/office/powerpoint/2010/main" val="291332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482959CC-524C-C4BD-775B-83341FB80802}"/>
              </a:ext>
            </a:extLst>
          </p:cNvPr>
          <p:cNvSpPr>
            <a:spLocks noGrp="1"/>
          </p:cNvSpPr>
          <p:nvPr>
            <p:ph type="title" idx="4294967295"/>
          </p:nvPr>
        </p:nvSpPr>
        <p:spPr>
          <a:xfrm>
            <a:off x="2095041" y="1033258"/>
            <a:ext cx="10096959" cy="747579"/>
          </a:xfrm>
        </p:spPr>
        <p:txBody>
          <a:bodyPr/>
          <a:lstStyle/>
          <a:p>
            <a:pP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Prior to Summer Learning 2021</a:t>
            </a:r>
            <a:endParaRPr lang="en-US" dirty="0">
              <a:effectLst/>
            </a:endParaRPr>
          </a:p>
        </p:txBody>
      </p:sp>
      <p:sp>
        <p:nvSpPr>
          <p:cNvPr id="100" name="Google Shape;100;p17"/>
          <p:cNvSpPr txBox="1"/>
          <p:nvPr/>
        </p:nvSpPr>
        <p:spPr>
          <a:xfrm>
            <a:off x="581200" y="1670367"/>
            <a:ext cx="11029600" cy="4547200"/>
          </a:xfrm>
          <a:prstGeom prst="rect">
            <a:avLst/>
          </a:prstGeom>
          <a:noFill/>
          <a:ln>
            <a:noFill/>
          </a:ln>
        </p:spPr>
        <p:txBody>
          <a:bodyPr spcFirstLastPara="1" wrap="square" lIns="121900" tIns="121900" rIns="121900" bIns="121900" anchor="t" anchorCtr="0">
            <a:noAutofit/>
          </a:bodyPr>
          <a:lstStyle/>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Funding Review</a:t>
            </a:r>
          </a:p>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Staff Survey</a:t>
            </a:r>
          </a:p>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Student/Family Survey &amp; Updates</a:t>
            </a:r>
          </a:p>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Facility Review</a:t>
            </a:r>
          </a:p>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Health &amp; Safety Review</a:t>
            </a:r>
          </a:p>
          <a:p>
            <a:pPr marL="634984" indent="-457189">
              <a:lnSpc>
                <a:spcPct val="150000"/>
              </a:lnSpc>
              <a:buClr>
                <a:schemeClr val="dk1"/>
              </a:buClr>
              <a:buSzPts val="1500"/>
              <a:buFont typeface="Wingdings" panose="05000000000000000000" pitchFamily="2" charset="2"/>
              <a:buChar char="§"/>
            </a:pPr>
            <a:r>
              <a:rPr lang="en-US" sz="3200" dirty="0">
                <a:solidFill>
                  <a:schemeClr val="dk1"/>
                </a:solidFill>
                <a:latin typeface="Didact Gothic"/>
                <a:sym typeface="Didact Gothic"/>
              </a:rPr>
              <a:t>Community Partner Meetings</a:t>
            </a:r>
          </a:p>
        </p:txBody>
      </p:sp>
      <p:pic>
        <p:nvPicPr>
          <p:cNvPr id="2050" name="Picture 2" descr="a child wearing a sticker that is in the shape of a star that says &quot;Great job!&quot;">
            <a:extLst>
              <a:ext uri="{FF2B5EF4-FFF2-40B4-BE49-F238E27FC236}">
                <a16:creationId xmlns:a16="http://schemas.microsoft.com/office/drawing/2014/main" id="{9A0309AA-B7E4-4483-8C1B-58F99B5C6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066" y="1880282"/>
            <a:ext cx="3050005" cy="4066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B23EC9-BC59-D699-8CD3-C70A8C84B7E2}"/>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36</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4894E647-E826-0BED-F0D5-4EDDAD495DEA}"/>
              </a:ext>
            </a:extLst>
          </p:cNvPr>
          <p:cNvSpPr>
            <a:spLocks noGrp="1"/>
          </p:cNvSpPr>
          <p:nvPr>
            <p:ph type="title" idx="4294967295"/>
          </p:nvPr>
        </p:nvSpPr>
        <p:spPr>
          <a:xfrm>
            <a:off x="830263" y="1043498"/>
            <a:ext cx="11361737" cy="763587"/>
          </a:xfrm>
        </p:spPr>
        <p:txBody>
          <a:bodyPr/>
          <a:lstStyle/>
          <a:p>
            <a:pP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Summer Learning 2021 - Innovation</a:t>
            </a:r>
            <a:endParaRPr lang="en-US" dirty="0">
              <a:effectLst/>
            </a:endParaRPr>
          </a:p>
        </p:txBody>
      </p:sp>
      <p:sp>
        <p:nvSpPr>
          <p:cNvPr id="100" name="Google Shape;100;p17"/>
          <p:cNvSpPr txBox="1"/>
          <p:nvPr/>
        </p:nvSpPr>
        <p:spPr>
          <a:xfrm>
            <a:off x="581200" y="1670367"/>
            <a:ext cx="11029600" cy="4318466"/>
          </a:xfrm>
          <a:prstGeom prst="rect">
            <a:avLst/>
          </a:prstGeom>
          <a:noFill/>
          <a:ln>
            <a:noFill/>
          </a:ln>
        </p:spPr>
        <p:txBody>
          <a:bodyPr spcFirstLastPara="1" wrap="square" lIns="121900" tIns="121900" rIns="121900" bIns="121900" anchor="t" anchorCtr="0">
            <a:noAutofit/>
          </a:bodyPr>
          <a:lstStyle/>
          <a:p>
            <a:pPr marL="177796" algn="ctr">
              <a:buClr>
                <a:schemeClr val="dk1"/>
              </a:buClr>
              <a:buSzPts val="1500"/>
            </a:pPr>
            <a:r>
              <a:rPr lang="en-US" sz="2400" dirty="0">
                <a:solidFill>
                  <a:schemeClr val="dk1"/>
                </a:solidFill>
                <a:latin typeface="Didact Gothic"/>
                <a:ea typeface="Didact Gothic"/>
                <a:cs typeface="Didact Gothic"/>
                <a:sym typeface="Didact Gothic"/>
              </a:rPr>
              <a:t>What </a:t>
            </a:r>
            <a:r>
              <a:rPr lang="en-US" sz="2400" b="1" dirty="0">
                <a:solidFill>
                  <a:schemeClr val="dk1"/>
                </a:solidFill>
                <a:latin typeface="Didact Gothic"/>
                <a:ea typeface="Didact Gothic"/>
                <a:cs typeface="Didact Gothic"/>
                <a:sym typeface="Didact Gothic"/>
              </a:rPr>
              <a:t>INNOVATIVE</a:t>
            </a:r>
            <a:r>
              <a:rPr lang="en-US" sz="2400" dirty="0">
                <a:solidFill>
                  <a:schemeClr val="dk1"/>
                </a:solidFill>
                <a:latin typeface="Didact Gothic"/>
                <a:ea typeface="Didact Gothic"/>
                <a:cs typeface="Didact Gothic"/>
                <a:sym typeface="Didact Gothic"/>
              </a:rPr>
              <a:t> ways did we utilize ESSER funds to plan, develop and implement Summer 2021?</a:t>
            </a:r>
            <a:endParaRPr lang="en-US" sz="2400" b="1" dirty="0">
              <a:solidFill>
                <a:schemeClr val="dk1"/>
              </a:solidFill>
              <a:latin typeface="Didact Gothic"/>
              <a:ea typeface="Didact Gothic"/>
              <a:cs typeface="Didact Gothic"/>
              <a:sym typeface="Didact Gothic"/>
            </a:endParaRPr>
          </a:p>
          <a:p>
            <a:pPr marL="558786" indent="-380990">
              <a:buClr>
                <a:schemeClr val="dk1"/>
              </a:buClr>
              <a:buSzPts val="1500"/>
              <a:buFont typeface="Arial" panose="020B0604020202020204" pitchFamily="34" charset="0"/>
              <a:buChar char="•"/>
            </a:pPr>
            <a:r>
              <a:rPr lang="en-US" b="1" dirty="0">
                <a:solidFill>
                  <a:schemeClr val="dk1"/>
                </a:solidFill>
                <a:latin typeface="Didact Gothic"/>
                <a:ea typeface="Didact Gothic"/>
                <a:cs typeface="Didact Gothic"/>
                <a:sym typeface="Didact Gothic"/>
              </a:rPr>
              <a:t>Collaboration with Community Partners (In-Person)</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sym typeface="Didact Gothic"/>
              </a:rPr>
              <a:t>Project Write Now (Summer Writing)</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sym typeface="Didact Gothic"/>
              </a:rPr>
              <a:t>Count Basie Center for the Arts (40+ Sessions in VPA)</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sym typeface="Didact Gothic"/>
              </a:rPr>
              <a:t>Jazz Arts Project (Instrumental &amp; Band Lessons)</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sym typeface="Didact Gothic"/>
              </a:rPr>
              <a:t>Horizons at the Jersey Shore (200 Students – 6 Weeks)</a:t>
            </a:r>
          </a:p>
          <a:p>
            <a:pPr marL="558786" indent="-380990">
              <a:buClr>
                <a:schemeClr val="dk1"/>
              </a:buClr>
              <a:buSzPts val="1500"/>
              <a:buFont typeface="Arial" panose="020B0604020202020204" pitchFamily="34" charset="0"/>
              <a:buChar char="•"/>
            </a:pPr>
            <a:r>
              <a:rPr lang="en-US" b="1" dirty="0">
                <a:solidFill>
                  <a:schemeClr val="dk1"/>
                </a:solidFill>
                <a:latin typeface="Didact Gothic"/>
                <a:ea typeface="Didact Gothic"/>
                <a:cs typeface="Didact Gothic"/>
                <a:sym typeface="Didact Gothic"/>
              </a:rPr>
              <a:t>Opportunities for In-Person and Virtual Learning</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Summer Book Clubs &amp; Read Alouds/Shared Reading</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Math Jump Start &amp; ELL Newcomer Enrichment</a:t>
            </a:r>
          </a:p>
          <a:p>
            <a:pPr marL="1015986" lvl="1"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Jump Start to Kindergarten (In-Person Program)</a:t>
            </a:r>
          </a:p>
          <a:p>
            <a:pPr marL="1015986" lvl="2"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Extended School Year (In-Person Program) - Non-ESSER</a:t>
            </a:r>
          </a:p>
          <a:p>
            <a:pPr marL="558786"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Preschool – Grade 8 Summer Device &amp; WiFi Usage + Digital Subscriptions</a:t>
            </a:r>
          </a:p>
          <a:p>
            <a:pPr marL="558786" indent="-380990">
              <a:buClr>
                <a:schemeClr val="dk1"/>
              </a:buClr>
              <a:buSzPts val="1500"/>
              <a:buFont typeface="Arial" panose="020B0604020202020204" pitchFamily="34" charset="0"/>
              <a:buChar char="•"/>
            </a:pPr>
            <a:r>
              <a:rPr lang="en-US" dirty="0">
                <a:solidFill>
                  <a:schemeClr val="dk1"/>
                </a:solidFill>
                <a:latin typeface="Didact Gothic"/>
                <a:ea typeface="Didact Gothic"/>
                <a:cs typeface="Didact Gothic"/>
                <a:sym typeface="Didact Gothic"/>
              </a:rPr>
              <a:t>Summer Learning Resources Website</a:t>
            </a:r>
          </a:p>
        </p:txBody>
      </p:sp>
      <p:pic>
        <p:nvPicPr>
          <p:cNvPr id="6146" name="Picture 2" descr="Logo: Count Basie Center for the Arts a not for profit organization ">
            <a:extLst>
              <a:ext uri="{FF2B5EF4-FFF2-40B4-BE49-F238E27FC236}">
                <a16:creationId xmlns:a16="http://schemas.microsoft.com/office/drawing/2014/main" id="{2B08447A-77A4-4455-B410-E668BD5D0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7210">
            <a:off x="8053013" y="3228195"/>
            <a:ext cx="3398520" cy="15807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CAC3AB-4513-1887-A1CB-34B4DEED60EA}"/>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37</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extLst>
      <p:ext uri="{BB962C8B-B14F-4D97-AF65-F5344CB8AC3E}">
        <p14:creationId xmlns:p14="http://schemas.microsoft.com/office/powerpoint/2010/main" val="1347704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96BED65D-8932-6621-8B22-DD1272C72858}"/>
              </a:ext>
            </a:extLst>
          </p:cNvPr>
          <p:cNvSpPr>
            <a:spLocks noGrp="1"/>
          </p:cNvSpPr>
          <p:nvPr>
            <p:ph type="title" idx="4294967295"/>
          </p:nvPr>
        </p:nvSpPr>
        <p:spPr>
          <a:xfrm>
            <a:off x="-628777" y="979366"/>
            <a:ext cx="11360150" cy="763587"/>
          </a:xfrm>
        </p:spPr>
        <p:txBody>
          <a:bodyPr/>
          <a:lstStyle/>
          <a:p>
            <a:pPr algn="ct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Summer Learning 2021 - Solutions</a:t>
            </a:r>
            <a:endParaRPr lang="en-US" dirty="0">
              <a:effectLst/>
            </a:endParaRPr>
          </a:p>
        </p:txBody>
      </p:sp>
      <p:sp>
        <p:nvSpPr>
          <p:cNvPr id="4" name="TextBox 3">
            <a:extLst>
              <a:ext uri="{FF2B5EF4-FFF2-40B4-BE49-F238E27FC236}">
                <a16:creationId xmlns:a16="http://schemas.microsoft.com/office/drawing/2014/main" id="{5F2FD32A-75D7-2982-EC2F-59CDC2352708}"/>
              </a:ext>
            </a:extLst>
          </p:cNvPr>
          <p:cNvSpPr txBox="1"/>
          <p:nvPr/>
        </p:nvSpPr>
        <p:spPr>
          <a:xfrm>
            <a:off x="533400" y="1748141"/>
            <a:ext cx="10867588" cy="4467120"/>
          </a:xfrm>
          <a:prstGeom prst="rect">
            <a:avLst/>
          </a:prstGeom>
          <a:noFill/>
        </p:spPr>
        <p:txBody>
          <a:bodyPr wrap="square" rtlCol="0">
            <a:spAutoFit/>
          </a:bodyPr>
          <a:lstStyle/>
          <a:p>
            <a:pPr marL="177796" lvl="0" algn="ctr">
              <a:buClr>
                <a:prstClr val="black"/>
              </a:buClr>
              <a:buSzPts val="1500"/>
            </a:pPr>
            <a:r>
              <a:rPr lang="en-US" sz="3200" dirty="0">
                <a:solidFill>
                  <a:prstClr val="black"/>
                </a:solidFill>
                <a:latin typeface="Didact Gothic"/>
                <a:ea typeface="Didact Gothic"/>
                <a:cs typeface="Didact Gothic"/>
                <a:sym typeface="Didact Gothic"/>
              </a:rPr>
              <a:t>What unique </a:t>
            </a:r>
            <a:r>
              <a:rPr lang="en-US" sz="3200" b="1" dirty="0">
                <a:solidFill>
                  <a:prstClr val="black"/>
                </a:solidFill>
                <a:latin typeface="Didact Gothic"/>
                <a:ea typeface="Didact Gothic"/>
                <a:cs typeface="Didact Gothic"/>
                <a:sym typeface="Didact Gothic"/>
              </a:rPr>
              <a:t>SOLUTIONS</a:t>
            </a:r>
            <a:r>
              <a:rPr lang="en-US" sz="3200" dirty="0">
                <a:solidFill>
                  <a:prstClr val="black"/>
                </a:solidFill>
                <a:latin typeface="Didact Gothic"/>
                <a:ea typeface="Didact Gothic"/>
                <a:cs typeface="Didact Gothic"/>
                <a:sym typeface="Didact Gothic"/>
              </a:rPr>
              <a:t> did we utilize to get students and families engaged?</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Communication (Systems &amp; Language)</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Opportunities for ALL Learners</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Teacher-Parent Communication (May/June)</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Flexible Schedules</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Surveys</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Meal Distribution</a:t>
            </a:r>
          </a:p>
          <a:p>
            <a:pPr marL="558786" lvl="0" indent="-380990">
              <a:lnSpc>
                <a:spcPct val="150000"/>
              </a:lnSpc>
              <a:buClr>
                <a:prstClr val="black"/>
              </a:buClr>
              <a:buSzPts val="1500"/>
              <a:buFont typeface="Wingdings" panose="05000000000000000000" pitchFamily="2" charset="2"/>
              <a:buChar char="§"/>
            </a:pPr>
            <a:r>
              <a:rPr lang="en-US" sz="2133" dirty="0">
                <a:solidFill>
                  <a:prstClr val="black"/>
                </a:solidFill>
                <a:latin typeface="Didact Gothic"/>
                <a:ea typeface="Didact Gothic"/>
                <a:cs typeface="Didact Gothic"/>
                <a:sym typeface="Didact Gothic"/>
              </a:rPr>
              <a:t>Visibility &amp; Social Media</a:t>
            </a:r>
            <a:endParaRPr lang="en-US" sz="2400" dirty="0">
              <a:solidFill>
                <a:prstClr val="black"/>
              </a:solidFill>
              <a:latin typeface="Didact Gothic"/>
              <a:ea typeface="Didact Gothic"/>
              <a:cs typeface="Didact Gothic"/>
              <a:sym typeface="Didact Gothic"/>
            </a:endParaRPr>
          </a:p>
        </p:txBody>
      </p:sp>
      <p:pic>
        <p:nvPicPr>
          <p:cNvPr id="5122" name="Picture 2" descr="Children sitting at a table putting together a model helicopter">
            <a:extLst>
              <a:ext uri="{FF2B5EF4-FFF2-40B4-BE49-F238E27FC236}">
                <a16:creationId xmlns:a16="http://schemas.microsoft.com/office/drawing/2014/main" id="{79084261-8952-48F0-8C47-7B13A2AD6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13" y="2939911"/>
            <a:ext cx="2551428" cy="29387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5ACFA6-ED41-934D-0CFC-D80AB9D742DE}"/>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38</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extLst>
      <p:ext uri="{BB962C8B-B14F-4D97-AF65-F5344CB8AC3E}">
        <p14:creationId xmlns:p14="http://schemas.microsoft.com/office/powerpoint/2010/main" val="1017477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445008BE-834F-0519-D5AA-533A9E012291}"/>
              </a:ext>
            </a:extLst>
          </p:cNvPr>
          <p:cNvSpPr>
            <a:spLocks noGrp="1"/>
          </p:cNvSpPr>
          <p:nvPr>
            <p:ph type="title" idx="4294967295"/>
          </p:nvPr>
        </p:nvSpPr>
        <p:spPr>
          <a:xfrm>
            <a:off x="139700" y="1127125"/>
            <a:ext cx="11361738" cy="763588"/>
          </a:xfrm>
        </p:spPr>
        <p:txBody>
          <a:bodyPr/>
          <a:lstStyle/>
          <a:p>
            <a:pPr algn="ct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Summer Learning 2021 - Differences</a:t>
            </a:r>
            <a:endParaRPr lang="en-US" dirty="0">
              <a:effectLst/>
            </a:endParaRPr>
          </a:p>
        </p:txBody>
      </p:sp>
      <p:pic>
        <p:nvPicPr>
          <p:cNvPr id="4098" name="Picture 2" descr="A child sits on a couch with an open notebook in front of her. ">
            <a:extLst>
              <a:ext uri="{FF2B5EF4-FFF2-40B4-BE49-F238E27FC236}">
                <a16:creationId xmlns:a16="http://schemas.microsoft.com/office/drawing/2014/main" id="{ABB72717-2C6A-4CFD-B1F3-DA818E3BE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647" y="2462894"/>
            <a:ext cx="2139787" cy="2853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69915D-D1C0-52DF-4A3A-B59A31445641}"/>
              </a:ext>
            </a:extLst>
          </p:cNvPr>
          <p:cNvSpPr txBox="1"/>
          <p:nvPr/>
        </p:nvSpPr>
        <p:spPr>
          <a:xfrm>
            <a:off x="304801" y="1828083"/>
            <a:ext cx="11561523" cy="4678204"/>
          </a:xfrm>
          <a:prstGeom prst="rect">
            <a:avLst/>
          </a:prstGeom>
          <a:noFill/>
        </p:spPr>
        <p:txBody>
          <a:bodyPr wrap="square" rtlCol="0">
            <a:spAutoFit/>
          </a:bodyPr>
          <a:lstStyle/>
          <a:p>
            <a:pPr marL="177796" lvl="0" algn="ctr">
              <a:buClr>
                <a:prstClr val="black"/>
              </a:buClr>
              <a:buSzPts val="1500"/>
            </a:pPr>
            <a:r>
              <a:rPr lang="en-US" sz="3200" dirty="0">
                <a:solidFill>
                  <a:prstClr val="black"/>
                </a:solidFill>
                <a:latin typeface="Didact Gothic"/>
                <a:ea typeface="Didact Gothic"/>
                <a:cs typeface="Didact Gothic"/>
                <a:sym typeface="Didact Gothic"/>
              </a:rPr>
              <a:t>What are the </a:t>
            </a:r>
            <a:r>
              <a:rPr lang="en-US" sz="3200" b="1" dirty="0">
                <a:solidFill>
                  <a:prstClr val="black"/>
                </a:solidFill>
                <a:latin typeface="Didact Gothic"/>
                <a:ea typeface="Didact Gothic"/>
                <a:cs typeface="Didact Gothic"/>
                <a:sym typeface="Didact Gothic"/>
              </a:rPr>
              <a:t>DIFFERENCES</a:t>
            </a:r>
            <a:r>
              <a:rPr lang="en-US" sz="3200" dirty="0">
                <a:solidFill>
                  <a:prstClr val="black"/>
                </a:solidFill>
                <a:latin typeface="Didact Gothic"/>
                <a:ea typeface="Didact Gothic"/>
                <a:cs typeface="Didact Gothic"/>
                <a:sym typeface="Didact Gothic"/>
              </a:rPr>
              <a:t> between Summer 2021 and other summer programs?</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Virtual Sessions</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Opportunities for ALL (Includes Special Education &amp; ELL)</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No Child Denied</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FREE</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Transportation (Where Available)</a:t>
            </a:r>
          </a:p>
          <a:p>
            <a:pPr marL="868680" lvl="0" indent="-380990">
              <a:lnSpc>
                <a:spcPct val="150000"/>
              </a:lnSpc>
              <a:buClr>
                <a:prstClr val="black"/>
              </a:buClr>
              <a:buSzPts val="1500"/>
              <a:buFont typeface="Arial" panose="020B0604020202020204" pitchFamily="34" charset="0"/>
              <a:buChar char="•"/>
            </a:pPr>
            <a:r>
              <a:rPr lang="en-US" sz="2400" dirty="0">
                <a:solidFill>
                  <a:prstClr val="black"/>
                </a:solidFill>
                <a:latin typeface="Didact Gothic"/>
                <a:ea typeface="Didact Gothic"/>
                <a:cs typeface="Didact Gothic"/>
                <a:sym typeface="Didact Gothic"/>
              </a:rPr>
              <a:t>Schedule - Days, Nights &amp; Weekends</a:t>
            </a:r>
          </a:p>
          <a:p>
            <a:endParaRPr lang="en-US" dirty="0"/>
          </a:p>
        </p:txBody>
      </p:sp>
      <p:sp>
        <p:nvSpPr>
          <p:cNvPr id="3" name="TextBox 2">
            <a:extLst>
              <a:ext uri="{FF2B5EF4-FFF2-40B4-BE49-F238E27FC236}">
                <a16:creationId xmlns:a16="http://schemas.microsoft.com/office/drawing/2014/main" id="{46FD40B3-D0DF-1B7C-7F5C-C1CBF42BA081}"/>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39</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extLst>
      <p:ext uri="{BB962C8B-B14F-4D97-AF65-F5344CB8AC3E}">
        <p14:creationId xmlns:p14="http://schemas.microsoft.com/office/powerpoint/2010/main" val="276942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790-0493-4B8F-B825-7C5C2A78CE34}"/>
              </a:ext>
            </a:extLst>
          </p:cNvPr>
          <p:cNvSpPr>
            <a:spLocks noGrp="1"/>
          </p:cNvSpPr>
          <p:nvPr>
            <p:ph type="title" idx="4294967295"/>
          </p:nvPr>
        </p:nvSpPr>
        <p:spPr>
          <a:xfrm>
            <a:off x="1334419" y="243614"/>
            <a:ext cx="10096500" cy="747712"/>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mn-lt"/>
                <a:cs typeface="Times New Roman" panose="02020603050405020304" pitchFamily="18" charset="0"/>
              </a:rPr>
              <a:t>Overview of Federal Relief Funds</a:t>
            </a:r>
            <a:br>
              <a:rPr lang="en-US" dirty="0">
                <a:latin typeface="+mn-lt"/>
              </a:rPr>
            </a:br>
            <a:endParaRPr lang="en-US" dirty="0">
              <a:latin typeface="+mn-lt"/>
            </a:endParaRPr>
          </a:p>
        </p:txBody>
      </p:sp>
      <p:sp>
        <p:nvSpPr>
          <p:cNvPr id="8" name="Text Placeholder 7">
            <a:extLst>
              <a:ext uri="{FF2B5EF4-FFF2-40B4-BE49-F238E27FC236}">
                <a16:creationId xmlns:a16="http://schemas.microsoft.com/office/drawing/2014/main" id="{062D0A0F-421B-4265-9DAD-5802576143D7}"/>
              </a:ext>
            </a:extLst>
          </p:cNvPr>
          <p:cNvSpPr>
            <a:spLocks noGrp="1"/>
          </p:cNvSpPr>
          <p:nvPr>
            <p:ph type="body" sz="quarter" idx="4294967295"/>
          </p:nvPr>
        </p:nvSpPr>
        <p:spPr>
          <a:xfrm>
            <a:off x="0" y="1222375"/>
            <a:ext cx="11849100" cy="4803775"/>
          </a:xfrm>
        </p:spPr>
        <p:txBody>
          <a:bodyPr/>
          <a:lstStyle/>
          <a:p>
            <a:r>
              <a:rPr lang="en-US" dirty="0"/>
              <a:t>New Jersey received over $4 billion in Federal emergency funds including:</a:t>
            </a:r>
          </a:p>
        </p:txBody>
      </p:sp>
      <p:sp>
        <p:nvSpPr>
          <p:cNvPr id="3" name="TextBox 2">
            <a:extLst>
              <a:ext uri="{FF2B5EF4-FFF2-40B4-BE49-F238E27FC236}">
                <a16:creationId xmlns:a16="http://schemas.microsoft.com/office/drawing/2014/main" id="{E251B898-1BD3-5688-F73B-7C39E373CC45}"/>
              </a:ext>
            </a:extLst>
          </p:cNvPr>
          <p:cNvSpPr txBox="1"/>
          <p:nvPr/>
        </p:nvSpPr>
        <p:spPr>
          <a:xfrm>
            <a:off x="2244942" y="3208836"/>
            <a:ext cx="2342367" cy="738664"/>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ESSER I</a:t>
            </a:r>
          </a:p>
          <a:p>
            <a:endParaRPr lang="en-US" dirty="0"/>
          </a:p>
        </p:txBody>
      </p:sp>
      <p:sp>
        <p:nvSpPr>
          <p:cNvPr id="13" name="TextBox 12">
            <a:extLst>
              <a:ext uri="{FF2B5EF4-FFF2-40B4-BE49-F238E27FC236}">
                <a16:creationId xmlns:a16="http://schemas.microsoft.com/office/drawing/2014/main" id="{0119DF95-497D-AA85-E2A4-A251DE2C934C}"/>
              </a:ext>
            </a:extLst>
          </p:cNvPr>
          <p:cNvSpPr txBox="1"/>
          <p:nvPr/>
        </p:nvSpPr>
        <p:spPr>
          <a:xfrm>
            <a:off x="7950772" y="3208836"/>
            <a:ext cx="2342366"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$310,371,213</a:t>
            </a:r>
          </a:p>
        </p:txBody>
      </p:sp>
      <p:sp>
        <p:nvSpPr>
          <p:cNvPr id="6" name="TextBox 5">
            <a:extLst>
              <a:ext uri="{FF2B5EF4-FFF2-40B4-BE49-F238E27FC236}">
                <a16:creationId xmlns:a16="http://schemas.microsoft.com/office/drawing/2014/main" id="{33DDF977-3D5C-B8D5-EBD8-FA6D74AF04A8}"/>
              </a:ext>
            </a:extLst>
          </p:cNvPr>
          <p:cNvSpPr txBox="1"/>
          <p:nvPr/>
        </p:nvSpPr>
        <p:spPr>
          <a:xfrm>
            <a:off x="2234504" y="3668023"/>
            <a:ext cx="2342367" cy="738664"/>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ESSER II</a:t>
            </a:r>
          </a:p>
          <a:p>
            <a:endParaRPr lang="en-US" dirty="0"/>
          </a:p>
        </p:txBody>
      </p:sp>
      <p:sp>
        <p:nvSpPr>
          <p:cNvPr id="14" name="TextBox 13">
            <a:extLst>
              <a:ext uri="{FF2B5EF4-FFF2-40B4-BE49-F238E27FC236}">
                <a16:creationId xmlns:a16="http://schemas.microsoft.com/office/drawing/2014/main" id="{675002EF-32CA-17B5-0D8D-325142AE6E40}"/>
              </a:ext>
            </a:extLst>
          </p:cNvPr>
          <p:cNvSpPr txBox="1"/>
          <p:nvPr/>
        </p:nvSpPr>
        <p:spPr>
          <a:xfrm>
            <a:off x="7725302" y="3665545"/>
            <a:ext cx="2567836"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$1,230,971,757</a:t>
            </a:r>
          </a:p>
        </p:txBody>
      </p:sp>
      <p:sp>
        <p:nvSpPr>
          <p:cNvPr id="10" name="TextBox 9">
            <a:extLst>
              <a:ext uri="{FF2B5EF4-FFF2-40B4-BE49-F238E27FC236}">
                <a16:creationId xmlns:a16="http://schemas.microsoft.com/office/drawing/2014/main" id="{96BC303C-0305-CF84-BFF8-4116C1B8CF0B}"/>
              </a:ext>
              <a:ext uri="{C183D7F6-B498-43B3-948B-1728B52AA6E4}">
                <adec:decorative xmlns:adec="http://schemas.microsoft.com/office/drawing/2017/decorative" val="0"/>
              </a:ext>
            </a:extLst>
          </p:cNvPr>
          <p:cNvSpPr txBox="1"/>
          <p:nvPr/>
        </p:nvSpPr>
        <p:spPr>
          <a:xfrm>
            <a:off x="2236592" y="4127210"/>
            <a:ext cx="2342367" cy="738664"/>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ESSER</a:t>
            </a:r>
          </a:p>
          <a:p>
            <a:endParaRPr lang="en-US" dirty="0"/>
          </a:p>
        </p:txBody>
      </p:sp>
      <p:sp>
        <p:nvSpPr>
          <p:cNvPr id="15" name="TextBox 14">
            <a:extLst>
              <a:ext uri="{FF2B5EF4-FFF2-40B4-BE49-F238E27FC236}">
                <a16:creationId xmlns:a16="http://schemas.microsoft.com/office/drawing/2014/main" id="{CAA849FC-6D34-C4E8-E13F-A2E19E552578}"/>
              </a:ext>
            </a:extLst>
          </p:cNvPr>
          <p:cNvSpPr txBox="1"/>
          <p:nvPr/>
        </p:nvSpPr>
        <p:spPr>
          <a:xfrm>
            <a:off x="7322382" y="4124456"/>
            <a:ext cx="2981194"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$2,766,529,533</a:t>
            </a:r>
          </a:p>
        </p:txBody>
      </p:sp>
      <p:sp>
        <p:nvSpPr>
          <p:cNvPr id="11" name="TextBox 10">
            <a:extLst>
              <a:ext uri="{FF2B5EF4-FFF2-40B4-BE49-F238E27FC236}">
                <a16:creationId xmlns:a16="http://schemas.microsoft.com/office/drawing/2014/main" id="{E6248BF5-4768-D32C-44B0-4F0A97FA8EF4}"/>
              </a:ext>
            </a:extLst>
          </p:cNvPr>
          <p:cNvSpPr txBox="1"/>
          <p:nvPr/>
        </p:nvSpPr>
        <p:spPr>
          <a:xfrm>
            <a:off x="2190664" y="4570656"/>
            <a:ext cx="2342367" cy="461665"/>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IDEA</a:t>
            </a:r>
          </a:p>
        </p:txBody>
      </p:sp>
      <p:sp>
        <p:nvSpPr>
          <p:cNvPr id="16" name="TextBox 15">
            <a:extLst>
              <a:ext uri="{FF2B5EF4-FFF2-40B4-BE49-F238E27FC236}">
                <a16:creationId xmlns:a16="http://schemas.microsoft.com/office/drawing/2014/main" id="{4D895BC6-A03D-10AF-2635-DF224BAF40A9}"/>
              </a:ext>
            </a:extLst>
          </p:cNvPr>
          <p:cNvSpPr txBox="1"/>
          <p:nvPr/>
        </p:nvSpPr>
        <p:spPr>
          <a:xfrm>
            <a:off x="7437203" y="4570655"/>
            <a:ext cx="2855935"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$79,863,122</a:t>
            </a:r>
          </a:p>
        </p:txBody>
      </p:sp>
      <p:sp>
        <p:nvSpPr>
          <p:cNvPr id="12" name="TextBox 11">
            <a:extLst>
              <a:ext uri="{FF2B5EF4-FFF2-40B4-BE49-F238E27FC236}">
                <a16:creationId xmlns:a16="http://schemas.microsoft.com/office/drawing/2014/main" id="{8F9143E4-5F77-FDE3-BEA9-7F6D3B0239B6}"/>
              </a:ext>
            </a:extLst>
          </p:cNvPr>
          <p:cNvSpPr txBox="1"/>
          <p:nvPr/>
        </p:nvSpPr>
        <p:spPr>
          <a:xfrm>
            <a:off x="2173962" y="5015000"/>
            <a:ext cx="2342367" cy="461665"/>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ARP HCY</a:t>
            </a:r>
          </a:p>
        </p:txBody>
      </p:sp>
      <p:sp>
        <p:nvSpPr>
          <p:cNvPr id="17" name="TextBox 16">
            <a:extLst>
              <a:ext uri="{FF2B5EF4-FFF2-40B4-BE49-F238E27FC236}">
                <a16:creationId xmlns:a16="http://schemas.microsoft.com/office/drawing/2014/main" id="{B43527F8-33AD-BB00-57D4-FA4B68F3F34F}"/>
              </a:ext>
            </a:extLst>
          </p:cNvPr>
          <p:cNvSpPr txBox="1"/>
          <p:nvPr/>
        </p:nvSpPr>
        <p:spPr>
          <a:xfrm>
            <a:off x="7353697" y="5036587"/>
            <a:ext cx="2943616" cy="46166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a:ea typeface="+mn-ea"/>
                <a:cs typeface="+mn-cs"/>
              </a:rPr>
              <a:t>$18,118,224</a:t>
            </a:r>
          </a:p>
        </p:txBody>
      </p:sp>
      <p:sp>
        <p:nvSpPr>
          <p:cNvPr id="5" name="Slide Number Placeholder 4">
            <a:extLst>
              <a:ext uri="{FF2B5EF4-FFF2-40B4-BE49-F238E27FC236}">
                <a16:creationId xmlns:a16="http://schemas.microsoft.com/office/drawing/2014/main" id="{EFEE6E94-DB53-4368-BD8B-B1898713CD03}"/>
              </a:ext>
            </a:extLst>
          </p:cNvPr>
          <p:cNvSpPr>
            <a:spLocks noGrp="1"/>
          </p:cNvSpPr>
          <p:nvPr>
            <p:ph type="sldNum" sz="quarter" idx="10"/>
          </p:nvPr>
        </p:nvSpPr>
        <p:spPr/>
        <p:txBody>
          <a:bodyPr/>
          <a:lstStyle/>
          <a:p>
            <a:r>
              <a:rPr lang="en-US"/>
              <a:t>3</a:t>
            </a:r>
          </a:p>
        </p:txBody>
      </p:sp>
    </p:spTree>
    <p:extLst>
      <p:ext uri="{BB962C8B-B14F-4D97-AF65-F5344CB8AC3E}">
        <p14:creationId xmlns:p14="http://schemas.microsoft.com/office/powerpoint/2010/main" val="2236279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4" name="Title 3">
            <a:extLst>
              <a:ext uri="{FF2B5EF4-FFF2-40B4-BE49-F238E27FC236}">
                <a16:creationId xmlns:a16="http://schemas.microsoft.com/office/drawing/2014/main" id="{A32FA4AF-B82A-E1AA-52EF-D6B7134F6554}"/>
              </a:ext>
            </a:extLst>
          </p:cNvPr>
          <p:cNvSpPr>
            <a:spLocks noGrp="1"/>
          </p:cNvSpPr>
          <p:nvPr>
            <p:ph type="title" idx="4294967295"/>
          </p:nvPr>
        </p:nvSpPr>
        <p:spPr>
          <a:xfrm>
            <a:off x="454025" y="1065618"/>
            <a:ext cx="11360150" cy="763588"/>
          </a:xfrm>
        </p:spPr>
        <p:txBody>
          <a:bodyPr/>
          <a:lstStyle/>
          <a:p>
            <a:pPr algn="ct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Summer Learning 2021 - Outcomes</a:t>
            </a:r>
            <a:endParaRPr lang="en-US" dirty="0">
              <a:effectLst/>
            </a:endParaRPr>
          </a:p>
        </p:txBody>
      </p:sp>
      <p:sp>
        <p:nvSpPr>
          <p:cNvPr id="5" name="TextBox 4">
            <a:extLst>
              <a:ext uri="{FF2B5EF4-FFF2-40B4-BE49-F238E27FC236}">
                <a16:creationId xmlns:a16="http://schemas.microsoft.com/office/drawing/2014/main" id="{DAA95D11-9356-B2FA-D518-B834C2FE017F}"/>
              </a:ext>
            </a:extLst>
          </p:cNvPr>
          <p:cNvSpPr txBox="1"/>
          <p:nvPr/>
        </p:nvSpPr>
        <p:spPr>
          <a:xfrm>
            <a:off x="795933" y="1991061"/>
            <a:ext cx="10261600" cy="4224875"/>
          </a:xfrm>
          <a:prstGeom prst="rect">
            <a:avLst/>
          </a:prstGeom>
          <a:noFill/>
        </p:spPr>
        <p:txBody>
          <a:bodyPr wrap="square" rtlCol="0">
            <a:spAutoFit/>
          </a:bodyPr>
          <a:lstStyle/>
          <a:p>
            <a:pPr marL="177796" lvl="0" algn="ctr">
              <a:buClr>
                <a:prstClr val="black"/>
              </a:buClr>
              <a:buSzPts val="1500"/>
            </a:pPr>
            <a:r>
              <a:rPr lang="en-US" sz="3200" dirty="0">
                <a:solidFill>
                  <a:prstClr val="black"/>
                </a:solidFill>
                <a:latin typeface="Didact Gothic"/>
                <a:ea typeface="Didact Gothic"/>
                <a:cs typeface="Didact Gothic"/>
                <a:sym typeface="Didact Gothic"/>
              </a:rPr>
              <a:t>    What were the </a:t>
            </a:r>
            <a:r>
              <a:rPr lang="en-US" sz="3200" b="1" dirty="0">
                <a:solidFill>
                  <a:prstClr val="black"/>
                </a:solidFill>
                <a:latin typeface="Didact Gothic"/>
                <a:ea typeface="Didact Gothic"/>
                <a:cs typeface="Didact Gothic"/>
                <a:sym typeface="Didact Gothic"/>
              </a:rPr>
              <a:t>OUTCOMES</a:t>
            </a:r>
            <a:r>
              <a:rPr lang="en-US" sz="3200" dirty="0">
                <a:solidFill>
                  <a:prstClr val="black"/>
                </a:solidFill>
                <a:latin typeface="Didact Gothic"/>
                <a:ea typeface="Didact Gothic"/>
                <a:cs typeface="Didact Gothic"/>
                <a:sym typeface="Didact Gothic"/>
              </a:rPr>
              <a:t> achieved?</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Easier Transition for Full-Remote Students</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Access for ALL</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More Opportunities Outside the “9-12” Window</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Daily SEL Check-In In ALL Classes</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Parent Involvement (Virtual Sessions)</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Strengthening Community Partnerships</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Increased Student Participation</a:t>
            </a:r>
          </a:p>
          <a:p>
            <a:pPr marL="45720" lvl="0" indent="-380990">
              <a:lnSpc>
                <a:spcPct val="150000"/>
              </a:lnSpc>
              <a:buClr>
                <a:prstClr val="black"/>
              </a:buClr>
              <a:buSzPts val="1500"/>
              <a:buFont typeface="Arial" panose="020B0604020202020204" pitchFamily="34" charset="0"/>
              <a:buChar char="•"/>
            </a:pPr>
            <a:r>
              <a:rPr lang="en-US" sz="2000" dirty="0">
                <a:solidFill>
                  <a:prstClr val="black"/>
                </a:solidFill>
                <a:latin typeface="Didact Gothic"/>
                <a:ea typeface="Didact Gothic"/>
                <a:cs typeface="Didact Gothic"/>
                <a:sym typeface="Didact Gothic"/>
              </a:rPr>
              <a:t>Increased Technology Proficiency (Students, Staff &amp; Families)</a:t>
            </a:r>
          </a:p>
        </p:txBody>
      </p:sp>
      <p:pic>
        <p:nvPicPr>
          <p:cNvPr id="3074" name="Picture 2" descr="a boy has is chin to a table. In front of him is a table of melting skittles">
            <a:extLst>
              <a:ext uri="{FF2B5EF4-FFF2-40B4-BE49-F238E27FC236}">
                <a16:creationId xmlns:a16="http://schemas.microsoft.com/office/drawing/2014/main" id="{B0D32F5A-716A-4016-8AA3-1C2B5A5D8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587" y="2504558"/>
            <a:ext cx="1953847" cy="2605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600AC7-C9D5-D217-7FBF-F981CFED88C7}"/>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40</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extLst>
      <p:ext uri="{BB962C8B-B14F-4D97-AF65-F5344CB8AC3E}">
        <p14:creationId xmlns:p14="http://schemas.microsoft.com/office/powerpoint/2010/main" val="717418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itle 2">
            <a:extLst>
              <a:ext uri="{FF2B5EF4-FFF2-40B4-BE49-F238E27FC236}">
                <a16:creationId xmlns:a16="http://schemas.microsoft.com/office/drawing/2014/main" id="{3430521B-FAC1-5555-A622-416BB4E16837}"/>
              </a:ext>
            </a:extLst>
          </p:cNvPr>
          <p:cNvSpPr>
            <a:spLocks noGrp="1"/>
          </p:cNvSpPr>
          <p:nvPr>
            <p:ph type="title" idx="4294967295"/>
          </p:nvPr>
        </p:nvSpPr>
        <p:spPr>
          <a:xfrm>
            <a:off x="945627" y="1063068"/>
            <a:ext cx="10096959" cy="747579"/>
          </a:xfrm>
        </p:spPr>
        <p:txBody>
          <a:bodyPr/>
          <a:lstStyle/>
          <a:p>
            <a:pPr algn="ctr" rtl="0" eaLnBrk="1" latinLnBrk="0" hangingPunct="1"/>
            <a:r>
              <a:rPr lang="en-US" sz="4000" b="1" kern="1200" dirty="0">
                <a:solidFill>
                  <a:srgbClr val="FFFFFF"/>
                </a:solidFill>
                <a:effectLst/>
                <a:latin typeface="Didact Gothic" panose="00000500000000000000" pitchFamily="2" charset="0"/>
                <a:ea typeface="Didact Gothic" panose="00000500000000000000" pitchFamily="2" charset="0"/>
                <a:cs typeface="Didact Gothic" panose="00000500000000000000" pitchFamily="2" charset="0"/>
              </a:rPr>
              <a:t>For More Information</a:t>
            </a:r>
            <a:endParaRPr lang="en-US" dirty="0">
              <a:effectLst/>
            </a:endParaRPr>
          </a:p>
        </p:txBody>
      </p:sp>
      <p:pic>
        <p:nvPicPr>
          <p:cNvPr id="5" name="Picture 4" descr="Six kids facing away from the camera sitting with their legs crossed. Each one has DREAM BIG written on the back of their t-shirts">
            <a:extLst>
              <a:ext uri="{FF2B5EF4-FFF2-40B4-BE49-F238E27FC236}">
                <a16:creationId xmlns:a16="http://schemas.microsoft.com/office/drawing/2014/main" id="{CFD2BB84-ECBE-963F-5E64-83DF084DA95F}"/>
              </a:ext>
            </a:extLst>
          </p:cNvPr>
          <p:cNvPicPr>
            <a:picLocks noChangeAspect="1"/>
          </p:cNvPicPr>
          <p:nvPr/>
        </p:nvPicPr>
        <p:blipFill>
          <a:blip r:embed="rId3"/>
          <a:stretch>
            <a:fillRect/>
          </a:stretch>
        </p:blipFill>
        <p:spPr>
          <a:xfrm>
            <a:off x="1663824" y="2227970"/>
            <a:ext cx="8864352" cy="2706859"/>
          </a:xfrm>
          <a:prstGeom prst="rect">
            <a:avLst/>
          </a:prstGeom>
        </p:spPr>
      </p:pic>
      <p:sp>
        <p:nvSpPr>
          <p:cNvPr id="9" name="TextBox 8">
            <a:extLst>
              <a:ext uri="{FF2B5EF4-FFF2-40B4-BE49-F238E27FC236}">
                <a16:creationId xmlns:a16="http://schemas.microsoft.com/office/drawing/2014/main" id="{844312F3-0D6A-0BC2-347D-55BB9752D502}"/>
              </a:ext>
            </a:extLst>
          </p:cNvPr>
          <p:cNvSpPr txBox="1"/>
          <p:nvPr/>
        </p:nvSpPr>
        <p:spPr>
          <a:xfrm>
            <a:off x="1055530" y="4956714"/>
            <a:ext cx="10096959" cy="1323439"/>
          </a:xfrm>
          <a:prstGeom prst="rect">
            <a:avLst/>
          </a:prstGeom>
          <a:noFill/>
        </p:spPr>
        <p:txBody>
          <a:bodyPr wrap="square" rtlCol="0">
            <a:spAutoFit/>
          </a:bodyPr>
          <a:lstStyle/>
          <a:p>
            <a:pPr lvl="0" algn="ctr">
              <a:buClr>
                <a:prstClr val="black"/>
              </a:buClr>
              <a:buSzPts val="1100"/>
            </a:pPr>
            <a:r>
              <a:rPr lang="en-US" sz="2000" b="1" dirty="0">
                <a:solidFill>
                  <a:prstClr val="black"/>
                </a:solidFill>
                <a:latin typeface="Didact Gothic"/>
                <a:ea typeface="Didact Gothic"/>
                <a:cs typeface="Didact Gothic"/>
                <a:sym typeface="Didact Gothic"/>
              </a:rPr>
              <a:t>Facebook</a:t>
            </a:r>
            <a:r>
              <a:rPr lang="en-US" sz="2000" dirty="0">
                <a:solidFill>
                  <a:prstClr val="black"/>
                </a:solidFill>
                <a:latin typeface="Didact Gothic"/>
                <a:ea typeface="Didact Gothic"/>
                <a:cs typeface="Didact Gothic"/>
                <a:sym typeface="Didact Gothic"/>
              </a:rPr>
              <a:t>: @RedBankBoroughPublicSchools</a:t>
            </a:r>
            <a:br>
              <a:rPr lang="en-US" sz="2000" dirty="0">
                <a:solidFill>
                  <a:prstClr val="black"/>
                </a:solidFill>
                <a:latin typeface="Didact Gothic"/>
                <a:ea typeface="Didact Gothic"/>
                <a:cs typeface="Didact Gothic"/>
                <a:sym typeface="Didact Gothic"/>
              </a:rPr>
            </a:br>
            <a:r>
              <a:rPr lang="en-US" sz="2000" b="1" dirty="0">
                <a:solidFill>
                  <a:prstClr val="black"/>
                </a:solidFill>
                <a:latin typeface="Didact Gothic"/>
                <a:ea typeface="Didact Gothic"/>
                <a:cs typeface="Didact Gothic"/>
                <a:sym typeface="Didact Gothic"/>
              </a:rPr>
              <a:t>Twitter</a:t>
            </a:r>
            <a:r>
              <a:rPr lang="en-US" sz="2000" dirty="0">
                <a:solidFill>
                  <a:prstClr val="black"/>
                </a:solidFill>
                <a:latin typeface="Didact Gothic"/>
                <a:ea typeface="Didact Gothic"/>
                <a:cs typeface="Didact Gothic"/>
                <a:sym typeface="Didact Gothic"/>
              </a:rPr>
              <a:t>: @rbpsEAGLES | @rbmsROCKETS | @RedBankPreK</a:t>
            </a:r>
          </a:p>
          <a:p>
            <a:pPr lvl="0" algn="ctr">
              <a:buClr>
                <a:prstClr val="black"/>
              </a:buClr>
              <a:buSzPts val="1100"/>
            </a:pPr>
            <a:r>
              <a:rPr lang="en-US" sz="2000" b="1" dirty="0">
                <a:solidFill>
                  <a:prstClr val="black"/>
                </a:solidFill>
                <a:latin typeface="Didact Gothic"/>
                <a:ea typeface="Didact Gothic"/>
                <a:cs typeface="Didact Gothic"/>
                <a:sym typeface="Didact Gothic"/>
              </a:rPr>
              <a:t>Twitter &amp; Instagram</a:t>
            </a:r>
            <a:r>
              <a:rPr lang="en-US" sz="2000" dirty="0">
                <a:solidFill>
                  <a:prstClr val="black"/>
                </a:solidFill>
                <a:latin typeface="Didact Gothic"/>
                <a:ea typeface="Didact Gothic"/>
                <a:cs typeface="Didact Gothic"/>
                <a:sym typeface="Didact Gothic"/>
              </a:rPr>
              <a:t>: @RedBankSup | @DreamBigRB</a:t>
            </a:r>
            <a:br>
              <a:rPr lang="en-US" sz="2000" dirty="0">
                <a:solidFill>
                  <a:prstClr val="black"/>
                </a:solidFill>
                <a:latin typeface="Didact Gothic"/>
                <a:ea typeface="Didact Gothic"/>
                <a:cs typeface="Didact Gothic"/>
                <a:sym typeface="Didact Gothic"/>
              </a:rPr>
            </a:br>
            <a:r>
              <a:rPr lang="en-US" sz="2000" b="1" dirty="0">
                <a:solidFill>
                  <a:prstClr val="black"/>
                </a:solidFill>
                <a:latin typeface="Didact Gothic"/>
                <a:ea typeface="Didact Gothic"/>
                <a:cs typeface="Didact Gothic"/>
                <a:sym typeface="Didact Gothic"/>
              </a:rPr>
              <a:t>Hashtags:</a:t>
            </a:r>
            <a:r>
              <a:rPr lang="en-US" sz="2000" dirty="0">
                <a:solidFill>
                  <a:prstClr val="black"/>
                </a:solidFill>
                <a:latin typeface="Didact Gothic"/>
                <a:ea typeface="Didact Gothic"/>
                <a:cs typeface="Didact Gothic"/>
                <a:sym typeface="Didact Gothic"/>
              </a:rPr>
              <a:t> #RBBisBIA | #RBWell | #BestSelf | #LightTheWayNJ</a:t>
            </a:r>
            <a:endParaRPr lang="en-US" sz="2400" b="1" u="sng" dirty="0">
              <a:solidFill>
                <a:prstClr val="black"/>
              </a:solidFill>
              <a:latin typeface="Didact Gothic"/>
              <a:ea typeface="Didact Gothic"/>
              <a:cs typeface="Didact Gothic"/>
              <a:sym typeface="Didact Gothic"/>
            </a:endParaRPr>
          </a:p>
        </p:txBody>
      </p:sp>
      <p:sp>
        <p:nvSpPr>
          <p:cNvPr id="8" name="TextBox 7">
            <a:extLst>
              <a:ext uri="{FF2B5EF4-FFF2-40B4-BE49-F238E27FC236}">
                <a16:creationId xmlns:a16="http://schemas.microsoft.com/office/drawing/2014/main" id="{D95510DB-5697-6352-1C98-2962499E3664}"/>
              </a:ext>
            </a:extLst>
          </p:cNvPr>
          <p:cNvSpPr txBox="1"/>
          <p:nvPr/>
        </p:nvSpPr>
        <p:spPr>
          <a:xfrm>
            <a:off x="137787" y="6263008"/>
            <a:ext cx="11778449" cy="379656"/>
          </a:xfrm>
          <a:prstGeom prst="rect">
            <a:avLst/>
          </a:prstGeom>
          <a:noFill/>
        </p:spPr>
        <p:txBody>
          <a:bodyPr wrap="square" rtlCol="0">
            <a:spAutoFit/>
          </a:bodyPr>
          <a:lstStyle/>
          <a:p>
            <a:pPr lvl="0"/>
            <a:fld id="{00000000-1234-1234-1234-123412341234}" type="slidenum">
              <a:rPr lang="en-US" sz="1050" b="1" smtClean="0">
                <a:solidFill>
                  <a:schemeClr val="bg1"/>
                </a:solidFill>
                <a:latin typeface="Didact Gothic"/>
                <a:ea typeface="Didact Gothic"/>
                <a:cs typeface="Didact Gothic"/>
                <a:sym typeface="Didact Gothic"/>
              </a:rPr>
              <a:pPr lvl="0"/>
              <a:t>41</a:t>
            </a:fld>
            <a:r>
              <a:rPr lang="en-US" sz="1050" b="1" dirty="0">
                <a:solidFill>
                  <a:schemeClr val="bg1"/>
                </a:solidFill>
                <a:latin typeface="Didact Gothic"/>
                <a:ea typeface="Didact Gothic"/>
                <a:cs typeface="Didact Gothic"/>
                <a:sym typeface="Didact Gothic"/>
              </a:rPr>
              <a:t>                                                                                                       </a:t>
            </a:r>
            <a:r>
              <a:rPr lang="en-US" sz="1867" b="1" dirty="0">
                <a:solidFill>
                  <a:schemeClr val="bg1"/>
                </a:solidFill>
                <a:latin typeface="Didact Gothic"/>
                <a:ea typeface="Didact Gothic"/>
                <a:cs typeface="Didact Gothic"/>
                <a:sym typeface="Didact Gothic"/>
              </a:rPr>
              <a:t>Dream BIG… We’ll Help You Get There!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0" y="2180107"/>
            <a:ext cx="12192000" cy="2726386"/>
          </a:xfrm>
        </p:spPr>
        <p:txBody>
          <a:bodyPr>
            <a:normAutofit/>
          </a:bodyPr>
          <a:lstStyle/>
          <a:p>
            <a:r>
              <a:rPr lang="en-US" dirty="0"/>
              <a:t> Northern Burlington County Regional School District   </a:t>
            </a:r>
            <a:endParaRPr lang="en-US" sz="6000" b="1" dirty="0"/>
          </a:p>
        </p:txBody>
      </p:sp>
    </p:spTree>
    <p:extLst>
      <p:ext uri="{BB962C8B-B14F-4D97-AF65-F5344CB8AC3E}">
        <p14:creationId xmlns:p14="http://schemas.microsoft.com/office/powerpoint/2010/main" val="223853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C4EC8C60-D439-411D-ABEB-AB572FFC2548}"/>
              </a:ext>
            </a:extLst>
          </p:cNvPr>
          <p:cNvSpPr>
            <a:spLocks noGrp="1"/>
          </p:cNvSpPr>
          <p:nvPr>
            <p:ph type="title" idx="4294967295"/>
          </p:nvPr>
        </p:nvSpPr>
        <p:spPr>
          <a:xfrm>
            <a:off x="333919" y="97349"/>
            <a:ext cx="12566278" cy="747579"/>
          </a:xfrm>
        </p:spPr>
        <p:txBody>
          <a:bodyPr/>
          <a:lstStyle/>
          <a:p>
            <a:pPr>
              <a:lnSpc>
                <a:spcPct val="200000"/>
              </a:lnSpc>
            </a:pPr>
            <a:r>
              <a:rPr lang="en-US" sz="3600" b="1" kern="1200" dirty="0">
                <a:solidFill>
                  <a:schemeClr val="bg1"/>
                </a:solidFill>
                <a:effectLst/>
              </a:rPr>
              <a:t>Northern Burlington County Regional School District</a:t>
            </a:r>
            <a:br>
              <a:rPr lang="en-US" sz="2440" b="1" kern="1200" dirty="0">
                <a:solidFill>
                  <a:schemeClr val="bg1"/>
                </a:solidFill>
                <a:effectLst/>
              </a:rPr>
            </a:br>
            <a:r>
              <a:rPr lang="en-US" sz="2440" b="1" kern="1200" dirty="0">
                <a:solidFill>
                  <a:schemeClr val="bg1"/>
                </a:solidFill>
                <a:effectLst/>
              </a:rPr>
              <a:t>               </a:t>
            </a:r>
            <a:r>
              <a:rPr lang="en" sz="2440" b="1" dirty="0">
                <a:solidFill>
                  <a:schemeClr val="tx1"/>
                </a:solidFill>
              </a:rPr>
              <a:t>ESSER Funded Enrichment Experiences - Summer 2021</a:t>
            </a:r>
            <a:endParaRPr lang="en-US" sz="2440" dirty="0">
              <a:solidFill>
                <a:schemeClr val="tx1"/>
              </a:solidFill>
            </a:endParaRPr>
          </a:p>
        </p:txBody>
      </p:sp>
      <p:sp>
        <p:nvSpPr>
          <p:cNvPr id="2" name="TextBox 1">
            <a:extLst>
              <a:ext uri="{FF2B5EF4-FFF2-40B4-BE49-F238E27FC236}">
                <a16:creationId xmlns:a16="http://schemas.microsoft.com/office/drawing/2014/main" id="{BAEB98CF-CBA2-67DA-03AF-CA873A9D9467}"/>
              </a:ext>
            </a:extLst>
          </p:cNvPr>
          <p:cNvSpPr txBox="1"/>
          <p:nvPr/>
        </p:nvSpPr>
        <p:spPr>
          <a:xfrm>
            <a:off x="1342312" y="1440893"/>
            <a:ext cx="9560800" cy="41652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Palatino Linotype"/>
                <a:ea typeface="+mn-ea"/>
                <a:cs typeface="+mn-cs"/>
              </a:rPr>
              <a:t>10 enrichment camps to re-acclimate students to school</a:t>
            </a:r>
          </a:p>
          <a:p>
            <a:pPr marL="0" marR="0" lvl="0" indent="0" algn="l" defTabSz="914400" rtl="0" eaLnBrk="1" fontAlgn="auto" latinLnBrk="0" hangingPunct="1">
              <a:lnSpc>
                <a:spcPct val="100000"/>
              </a:lnSpc>
              <a:spcBef>
                <a:spcPts val="133"/>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Palatino Linotype"/>
                <a:ea typeface="+mn-ea"/>
                <a:cs typeface="+mn-cs"/>
              </a:rPr>
              <a:t>Each enrichment activity included elements of Math &amp; ELA skills supported by content specialists.</a:t>
            </a:r>
            <a:endParaRPr kumimoji="0" lang="en-US" sz="2000" b="1" i="0" u="none" strike="noStrike" kern="1200" cap="none" spc="0" normalizeH="0" baseline="0" noProof="0" dirty="0">
              <a:ln>
                <a:noFill/>
              </a:ln>
              <a:solidFill>
                <a:prstClr val="black"/>
              </a:solidFill>
              <a:effectLst/>
              <a:uLnTx/>
              <a:uFillTx/>
              <a:latin typeface="Palatino Linotype"/>
              <a:ea typeface="+mn-ea"/>
              <a:cs typeface="+mn-cs"/>
            </a:endParaRPr>
          </a:p>
          <a:p>
            <a:pPr marL="380990" marR="0" lvl="0" indent="-313259" algn="l" defTabSz="914400" rtl="0" eaLnBrk="1" fontAlgn="auto" latinLnBrk="0" hangingPunct="1">
              <a:lnSpc>
                <a:spcPct val="100000"/>
              </a:lnSpc>
              <a:spcBef>
                <a:spcPts val="133"/>
              </a:spcBef>
              <a:spcAft>
                <a:spcPts val="0"/>
              </a:spcAft>
              <a:buClr>
                <a:prstClr val="black"/>
              </a:buClr>
              <a:buSzPts val="1900"/>
              <a:buFontTx/>
              <a:buChar char="●"/>
              <a:tabLst/>
              <a:defRPr/>
            </a:pPr>
            <a:r>
              <a:rPr kumimoji="0" lang="en-US" sz="2000" b="0" i="0" u="none" strike="noStrike" kern="1200" cap="none" spc="0" normalizeH="0" baseline="0" noProof="0" dirty="0">
                <a:ln>
                  <a:noFill/>
                </a:ln>
                <a:solidFill>
                  <a:srgbClr val="0000FF"/>
                </a:solidFill>
                <a:effectLst/>
                <a:uLnTx/>
                <a:uFillTx/>
                <a:latin typeface="Palatino Linotype"/>
                <a:ea typeface="+mn-ea"/>
                <a:cs typeface="+mn-cs"/>
              </a:rPr>
              <a:t>Minecraft</a:t>
            </a: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3">
                  <a:extLst>
                    <a:ext uri="{A12FA001-AC4F-418D-AE19-62706E023703}">
                      <ahyp:hlinkClr xmlns:ahyp="http://schemas.microsoft.com/office/drawing/2018/hyperlinkcolor" val="tx"/>
                    </a:ext>
                  </a:extLst>
                </a:hlinkClick>
              </a:rPr>
              <a:t>Current Events</a:t>
            </a:r>
            <a:endParaRPr kumimoji="0" lang="en-US" sz="2000" b="1" i="0" u="none" strike="noStrike" kern="1200" cap="none" spc="0" normalizeH="0" baseline="0" noProof="0" dirty="0">
              <a:ln>
                <a:noFill/>
              </a:ln>
              <a:solidFill>
                <a:srgbClr val="0000FF"/>
              </a:solidFill>
              <a:effectLst/>
              <a:uLnTx/>
              <a:uFillTx/>
              <a:latin typeface="Palatino Linotype"/>
              <a:ea typeface="+mn-ea"/>
              <a:cs typeface="+mn-cs"/>
            </a:endParaRP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4">
                  <a:extLst>
                    <a:ext uri="{A12FA001-AC4F-418D-AE19-62706E023703}">
                      <ahyp:hlinkClr xmlns:ahyp="http://schemas.microsoft.com/office/drawing/2018/hyperlinkcolor" val="tx"/>
                    </a:ext>
                  </a:extLst>
                </a:hlinkClick>
              </a:rPr>
              <a:t>Room to Breathe:</a:t>
            </a:r>
            <a:r>
              <a:rPr kumimoji="0" lang="en-US" sz="2000" b="0" i="0" u="none" strike="noStrike" kern="1200" cap="none" spc="0" normalizeH="0" baseline="0" noProof="0" dirty="0">
                <a:ln>
                  <a:noFill/>
                </a:ln>
                <a:solidFill>
                  <a:srgbClr val="0000FF"/>
                </a:solidFill>
                <a:effectLst/>
                <a:uLnTx/>
                <a:uFillTx/>
                <a:latin typeface="Palatino Linotype"/>
                <a:ea typeface="+mn-ea"/>
                <a:cs typeface="+mn-cs"/>
              </a:rPr>
              <a:t> Mindfulness &amp; Organization</a:t>
            </a: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5">
                  <a:extLst>
                    <a:ext uri="{A12FA001-AC4F-418D-AE19-62706E023703}">
                      <ahyp:hlinkClr xmlns:ahyp="http://schemas.microsoft.com/office/drawing/2018/hyperlinkcolor" val="tx"/>
                    </a:ext>
                  </a:extLst>
                </a:hlinkClick>
              </a:rPr>
              <a:t>Technology - Cardboard Golf Game Design</a:t>
            </a:r>
            <a:endParaRPr kumimoji="0" lang="en-US" sz="2000" b="0" i="0" u="none" strike="noStrike" kern="1200" cap="none" spc="0" normalizeH="0" baseline="0" noProof="0" dirty="0">
              <a:ln>
                <a:noFill/>
              </a:ln>
              <a:solidFill>
                <a:srgbClr val="0000FF"/>
              </a:solidFill>
              <a:effectLst/>
              <a:uLnTx/>
              <a:uFillTx/>
              <a:latin typeface="Palatino Linotype"/>
              <a:ea typeface="+mn-ea"/>
              <a:cs typeface="+mn-cs"/>
            </a:endParaRPr>
          </a:p>
          <a:p>
            <a:pPr marL="380990" marR="0" lvl="0" indent="-313259" algn="l" defTabSz="914400" rtl="0" eaLnBrk="1" fontAlgn="auto" latinLnBrk="0" hangingPunct="1">
              <a:lnSpc>
                <a:spcPct val="115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6">
                  <a:extLst>
                    <a:ext uri="{A12FA001-AC4F-418D-AE19-62706E023703}">
                      <ahyp:hlinkClr xmlns:ahyp="http://schemas.microsoft.com/office/drawing/2018/hyperlinkcolor" val="tx"/>
                    </a:ext>
                  </a:extLst>
                </a:hlinkClick>
              </a:rPr>
              <a:t>Farming &amp; Ecosystem Sustainability</a:t>
            </a:r>
            <a:endParaRPr kumimoji="0" lang="en-US" sz="2000" b="1" i="0" u="none" strike="noStrike" kern="1200" cap="none" spc="0" normalizeH="0" baseline="0" noProof="0" dirty="0">
              <a:ln>
                <a:noFill/>
              </a:ln>
              <a:solidFill>
                <a:srgbClr val="0000FF"/>
              </a:solidFill>
              <a:effectLst/>
              <a:uLnTx/>
              <a:uFillTx/>
              <a:latin typeface="Palatino Linotype"/>
              <a:ea typeface="+mn-ea"/>
              <a:cs typeface="+mn-cs"/>
            </a:endParaRP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7">
                  <a:extLst>
                    <a:ext uri="{A12FA001-AC4F-418D-AE19-62706E023703}">
                      <ahyp:hlinkClr xmlns:ahyp="http://schemas.microsoft.com/office/drawing/2018/hyperlinkcolor" val="tx"/>
                    </a:ext>
                  </a:extLst>
                </a:hlinkClick>
              </a:rPr>
              <a:t>Physics of Flight</a:t>
            </a:r>
            <a:endParaRPr kumimoji="0" lang="en-US" sz="2000" b="1" i="0" u="none" strike="noStrike" kern="1200" cap="none" spc="0" normalizeH="0" baseline="0" noProof="0" dirty="0">
              <a:ln>
                <a:noFill/>
              </a:ln>
              <a:solidFill>
                <a:srgbClr val="0000FF"/>
              </a:solidFill>
              <a:effectLst/>
              <a:uLnTx/>
              <a:uFillTx/>
              <a:latin typeface="Palatino Linotype"/>
              <a:ea typeface="+mn-ea"/>
              <a:cs typeface="+mn-cs"/>
            </a:endParaRP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sng" strike="noStrike" kern="1200" cap="none" spc="0" normalizeH="0" baseline="0" noProof="0" dirty="0">
                <a:ln>
                  <a:noFill/>
                </a:ln>
                <a:solidFill>
                  <a:srgbClr val="0000FF"/>
                </a:solidFill>
                <a:effectLst/>
                <a:uLnTx/>
                <a:uFillTx/>
                <a:latin typeface="Palatino Linotype"/>
                <a:ea typeface="+mn-ea"/>
                <a:cs typeface="+mn-cs"/>
                <a:hlinkClick r:id="rId8">
                  <a:extLst>
                    <a:ext uri="{A12FA001-AC4F-418D-AE19-62706E023703}">
                      <ahyp:hlinkClr xmlns:ahyp="http://schemas.microsoft.com/office/drawing/2018/hyperlinkcolor" val="tx"/>
                    </a:ext>
                  </a:extLst>
                </a:hlinkClick>
              </a:rPr>
              <a:t>Magic the Gathering Strategy &amp; Tabletop Gaming</a:t>
            </a:r>
            <a:endParaRPr kumimoji="0" lang="en-US" sz="2000" b="1" i="0" u="none" strike="noStrike" kern="1200" cap="none" spc="0" normalizeH="0" baseline="0" noProof="0" dirty="0">
              <a:ln>
                <a:noFill/>
              </a:ln>
              <a:solidFill>
                <a:srgbClr val="0000FF"/>
              </a:solidFill>
              <a:effectLst/>
              <a:uLnTx/>
              <a:uFillTx/>
              <a:latin typeface="Palatino Linotype"/>
              <a:ea typeface="+mn-ea"/>
              <a:cs typeface="+mn-cs"/>
            </a:endParaRP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none" strike="noStrike" kern="1200" cap="none" spc="0" normalizeH="0" baseline="0" noProof="0" dirty="0">
                <a:ln>
                  <a:noFill/>
                </a:ln>
                <a:solidFill>
                  <a:srgbClr val="0000FF"/>
                </a:solidFill>
                <a:effectLst/>
                <a:uLnTx/>
                <a:uFillTx/>
                <a:latin typeface="Palatino Linotype"/>
                <a:ea typeface="+mn-ea"/>
                <a:cs typeface="+mn-cs"/>
              </a:rPr>
              <a:t>STEM: Graphic Design</a:t>
            </a: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none" strike="noStrike" kern="1200" cap="none" spc="0" normalizeH="0" baseline="0" noProof="0" dirty="0">
                <a:ln>
                  <a:noFill/>
                </a:ln>
                <a:solidFill>
                  <a:srgbClr val="0000FF"/>
                </a:solidFill>
                <a:effectLst/>
                <a:uLnTx/>
                <a:uFillTx/>
                <a:latin typeface="Palatino Linotype"/>
                <a:ea typeface="+mn-ea"/>
                <a:cs typeface="+mn-cs"/>
              </a:rPr>
              <a:t>Graphic Novels</a:t>
            </a:r>
          </a:p>
          <a:p>
            <a:pPr marL="380990" marR="0" lvl="0" indent="-313259" algn="l" defTabSz="914400" rtl="0" eaLnBrk="1" fontAlgn="auto" latinLnBrk="0" hangingPunct="1">
              <a:lnSpc>
                <a:spcPct val="100000"/>
              </a:lnSpc>
              <a:spcBef>
                <a:spcPts val="0"/>
              </a:spcBef>
              <a:spcAft>
                <a:spcPts val="0"/>
              </a:spcAft>
              <a:buClr>
                <a:prstClr val="black"/>
              </a:buClr>
              <a:buSzPts val="1900"/>
              <a:buFontTx/>
              <a:buChar char="●"/>
              <a:tabLst/>
              <a:defRPr/>
            </a:pPr>
            <a:r>
              <a:rPr kumimoji="0" lang="en-US" sz="2000" b="0" i="0" u="none" strike="noStrike" kern="1200" cap="none" spc="0" normalizeH="0" baseline="0" noProof="0" dirty="0">
                <a:ln>
                  <a:noFill/>
                </a:ln>
                <a:solidFill>
                  <a:srgbClr val="0000FF"/>
                </a:solidFill>
                <a:effectLst/>
                <a:uLnTx/>
                <a:uFillTx/>
                <a:latin typeface="Palatino Linotype"/>
                <a:ea typeface="+mn-ea"/>
                <a:cs typeface="+mn-cs"/>
              </a:rPr>
              <a:t>History of Sports</a:t>
            </a:r>
          </a:p>
        </p:txBody>
      </p:sp>
      <p:sp>
        <p:nvSpPr>
          <p:cNvPr id="3" name="TextBox 2">
            <a:extLst>
              <a:ext uri="{FF2B5EF4-FFF2-40B4-BE49-F238E27FC236}">
                <a16:creationId xmlns:a16="http://schemas.microsoft.com/office/drawing/2014/main" id="{15556E15-8E8F-6A28-6C4D-2F9B1F4B1C12}"/>
              </a:ext>
            </a:extLst>
          </p:cNvPr>
          <p:cNvSpPr txBox="1"/>
          <p:nvPr/>
        </p:nvSpPr>
        <p:spPr>
          <a:xfrm>
            <a:off x="5480052" y="5743791"/>
            <a:ext cx="3500845" cy="830997"/>
          </a:xfrm>
          <a:prstGeom prst="rect">
            <a:avLst/>
          </a:prstGeom>
          <a:noFill/>
        </p:spPr>
        <p:txBody>
          <a:bodyPr wrap="square" rtlCol="0">
            <a:spAutoFit/>
          </a:bodyPr>
          <a:lstStyle/>
          <a:p>
            <a:r>
              <a:rPr lang="en-US" sz="2400" dirty="0">
                <a:latin typeface="Lobster"/>
                <a:ea typeface="Lobster"/>
                <a:cs typeface="Lobster"/>
                <a:sym typeface="Lobster"/>
              </a:rPr>
              <a:t>Amy Stella, Ed.D., Director of CI&amp;PD</a:t>
            </a:r>
          </a:p>
        </p:txBody>
      </p:sp>
      <p:pic>
        <p:nvPicPr>
          <p:cNvPr id="57" name="Google Shape;57;p13" descr="Logo: NB"/>
          <p:cNvPicPr preferRelativeResize="0"/>
          <p:nvPr/>
        </p:nvPicPr>
        <p:blipFill rotWithShape="1">
          <a:blip r:embed="rId9">
            <a:alphaModFix/>
          </a:blip>
          <a:srcRect/>
          <a:stretch/>
        </p:blipFill>
        <p:spPr>
          <a:xfrm>
            <a:off x="9311036" y="5297500"/>
            <a:ext cx="1486400" cy="1331200"/>
          </a:xfrm>
          <a:prstGeom prst="rect">
            <a:avLst/>
          </a:prstGeom>
          <a:noFill/>
          <a:ln w="19050" cap="flat" cmpd="sng">
            <a:solidFill>
              <a:srgbClr val="0B5394"/>
            </a:solidFill>
            <a:prstDash val="solid"/>
            <a:round/>
            <a:headEnd type="none" w="sm" len="sm"/>
            <a:tailEnd type="none" w="sm" len="sm"/>
          </a:ln>
        </p:spPr>
      </p:pic>
    </p:spTree>
    <p:extLst>
      <p:ext uri="{BB962C8B-B14F-4D97-AF65-F5344CB8AC3E}">
        <p14:creationId xmlns:p14="http://schemas.microsoft.com/office/powerpoint/2010/main" val="2640372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1250950" y="312214"/>
            <a:ext cx="10515600" cy="850489"/>
          </a:xfrm>
        </p:spPr>
        <p:txBody>
          <a:bodyPr/>
          <a:lstStyle/>
          <a:p>
            <a:r>
              <a:rPr lang="en-US" dirty="0"/>
              <a:t>Thank You!</a:t>
            </a:r>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p:txBody>
          <a:bodyPr>
            <a:normAutofit/>
          </a:bodyPr>
          <a:lstStyle/>
          <a:p>
            <a:r>
              <a:rPr lang="en-US" dirty="0"/>
              <a:t>New Jersey Department of Education Website</a:t>
            </a:r>
            <a:r>
              <a:rPr lang="en-US" b="1" dirty="0">
                <a:solidFill>
                  <a:srgbClr val="0000FF"/>
                </a:solidFill>
              </a:rPr>
              <a:t> </a:t>
            </a:r>
            <a:br>
              <a:rPr lang="en-US" b="1" dirty="0">
                <a:solidFill>
                  <a:srgbClr val="0000FF"/>
                </a:solidFill>
              </a:rPr>
            </a:br>
            <a:r>
              <a:rPr lang="en-US" dirty="0">
                <a:hlinkClick r:id="rId3" action="ppaction://hlinkfile"/>
              </a:rPr>
              <a:t>nj.gov/education</a:t>
            </a:r>
            <a:endParaRPr lang="en-US" dirty="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3044132" y="2418292"/>
            <a:ext cx="6562725" cy="876378"/>
          </a:xfrm>
        </p:spPr>
        <p:txBody>
          <a:bodyPr vert="horz" lIns="91440" tIns="45720" rIns="822960" bIns="45720" rtlCol="0" anchor="t">
            <a:normAutofit/>
          </a:bodyPr>
          <a:lstStyle/>
          <a:p>
            <a:r>
              <a:rPr lang="en-US" sz="1500" b="1" dirty="0"/>
              <a:t>Questions may be submitted to:</a:t>
            </a:r>
          </a:p>
          <a:p>
            <a:r>
              <a:rPr lang="en-US" sz="1500" b="1" dirty="0"/>
              <a:t> </a:t>
            </a:r>
            <a:r>
              <a:rPr lang="en-US" sz="1500" dirty="0">
                <a:latin typeface="Palatino Linotype"/>
                <a:hlinkClick r:id="rId4"/>
              </a:rPr>
              <a:t> ESSER@doe.nj.gov</a:t>
            </a:r>
            <a:endParaRPr lang="en-US" sz="1500" dirty="0">
              <a:latin typeface="Palatino Linotype"/>
            </a:endParaRPr>
          </a:p>
        </p:txBody>
      </p:sp>
      <p:sp>
        <p:nvSpPr>
          <p:cNvPr id="8" name="TextBox 7">
            <a:extLst>
              <a:ext uri="{FF2B5EF4-FFF2-40B4-BE49-F238E27FC236}">
                <a16:creationId xmlns:a16="http://schemas.microsoft.com/office/drawing/2014/main" id="{6FEDBE49-4CC9-4800-684D-678B1733BE12}"/>
              </a:ext>
            </a:extLst>
          </p:cNvPr>
          <p:cNvSpPr txBox="1"/>
          <p:nvPr/>
        </p:nvSpPr>
        <p:spPr>
          <a:xfrm>
            <a:off x="3122613" y="3642623"/>
            <a:ext cx="87556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alatino Linotype"/>
                <a:ea typeface="+mn-ea"/>
                <a:cs typeface="+mn-cs"/>
              </a:rPr>
              <a:t>Registration now open for the November 17, 2021, ARP ESSER Round Table</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p:txBody>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a:hlinkClick r:id="rId5"/>
              </a:rPr>
              <a:t>Facebook: </a:t>
            </a:r>
            <a:br>
              <a:rPr lang="en-US">
                <a:hlinkClick r:id="rId5"/>
              </a:rPr>
            </a:br>
            <a:r>
              <a:rPr lang="en-US">
                <a:hlinkClick r:id="rId5"/>
              </a:rPr>
              <a:t>@</a:t>
            </a:r>
            <a:r>
              <a:rPr lang="en-US" err="1">
                <a:hlinkClick r:id="rId5"/>
              </a:rPr>
              <a:t>njdeptofed</a:t>
            </a:r>
            <a:endParaRPr lang="en-US"/>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a:hlinkClick r:id="rId6"/>
              </a:rPr>
              <a:t>Twitter: @</a:t>
            </a:r>
            <a:r>
              <a:rPr lang="en-US" err="1">
                <a:hlinkClick r:id="rId6"/>
              </a:rPr>
              <a:t>NewJerseyDOE</a:t>
            </a:r>
            <a:endParaRPr lang="en-US"/>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a:hlinkClick r:id="rId7"/>
              </a:rPr>
              <a:t>Instagram: </a:t>
            </a:r>
            <a:br>
              <a:rPr lang="en-US">
                <a:hlinkClick r:id="rId7"/>
              </a:rPr>
            </a:br>
            <a:r>
              <a:rPr lang="en-US">
                <a:hlinkClick r:id="rId7"/>
              </a:rPr>
              <a:t>@</a:t>
            </a:r>
            <a:r>
              <a:rPr lang="en-US" err="1">
                <a:hlinkClick r:id="rId7"/>
              </a:rPr>
              <a:t>NewJerseyDoe</a:t>
            </a:r>
            <a:endParaRPr lang="en-US"/>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44</a:t>
            </a:fld>
            <a:endParaRPr lang="en-US"/>
          </a:p>
        </p:txBody>
      </p:sp>
    </p:spTree>
    <p:extLst>
      <p:ext uri="{BB962C8B-B14F-4D97-AF65-F5344CB8AC3E}">
        <p14:creationId xmlns:p14="http://schemas.microsoft.com/office/powerpoint/2010/main" val="40459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CBC-A1DD-4E21-8C1A-D3868ED41F45}"/>
              </a:ext>
            </a:extLst>
          </p:cNvPr>
          <p:cNvSpPr>
            <a:spLocks noGrp="1"/>
          </p:cNvSpPr>
          <p:nvPr>
            <p:ph type="title"/>
          </p:nvPr>
        </p:nvSpPr>
        <p:spPr/>
        <p:txBody>
          <a:bodyPr/>
          <a:lstStyle/>
          <a:p>
            <a:r>
              <a:rPr lang="en-US" dirty="0"/>
              <a:t>ESSER Overview</a:t>
            </a:r>
          </a:p>
        </p:txBody>
      </p:sp>
      <p:sp>
        <p:nvSpPr>
          <p:cNvPr id="3" name="Content Placeholder 2">
            <a:extLst>
              <a:ext uri="{FF2B5EF4-FFF2-40B4-BE49-F238E27FC236}">
                <a16:creationId xmlns:a16="http://schemas.microsoft.com/office/drawing/2014/main" id="{2183481F-1BC8-4784-A2FF-B8A1D28872B9}"/>
              </a:ext>
            </a:extLst>
          </p:cNvPr>
          <p:cNvSpPr>
            <a:spLocks noGrp="1"/>
          </p:cNvSpPr>
          <p:nvPr>
            <p:ph idx="1"/>
          </p:nvPr>
        </p:nvSpPr>
        <p:spPr/>
        <p:txBody>
          <a:bodyPr/>
          <a:lstStyle/>
          <a:p>
            <a:r>
              <a:rPr lang="en-US" dirty="0"/>
              <a:t>The Elementary and Secondary School Emergency Relief (ESSER) Fund was established by law in March 2020 with the overall purpose of providing school districts, or Local Educational Agencies (LEAs) with emergency relief funds to </a:t>
            </a:r>
            <a:r>
              <a:rPr lang="en-US" b="1" dirty="0"/>
              <a:t>prevent</a:t>
            </a:r>
            <a:r>
              <a:rPr lang="en-US" dirty="0"/>
              <a:t>, </a:t>
            </a:r>
            <a:r>
              <a:rPr lang="en-US" b="1" dirty="0"/>
              <a:t>prepare for</a:t>
            </a:r>
            <a:r>
              <a:rPr lang="en-US" dirty="0"/>
              <a:t>, or </a:t>
            </a:r>
            <a:r>
              <a:rPr lang="en-US" b="1" dirty="0"/>
              <a:t>respond to the COVID-19 pandemic</a:t>
            </a:r>
            <a:r>
              <a:rPr lang="en-US" dirty="0"/>
              <a:t>, including its impact on the </a:t>
            </a:r>
            <a:r>
              <a:rPr lang="en-US" i="1" dirty="0"/>
              <a:t>social, emotional, mental health, and academic needs of students.</a:t>
            </a:r>
          </a:p>
        </p:txBody>
      </p:sp>
      <p:sp>
        <p:nvSpPr>
          <p:cNvPr id="5" name="Slide Number Placeholder 4">
            <a:extLst>
              <a:ext uri="{FF2B5EF4-FFF2-40B4-BE49-F238E27FC236}">
                <a16:creationId xmlns:a16="http://schemas.microsoft.com/office/drawing/2014/main" id="{21E547C0-8E2D-48C3-B1BA-4F09E025AA8B}"/>
              </a:ext>
            </a:extLst>
          </p:cNvPr>
          <p:cNvSpPr>
            <a:spLocks noGrp="1"/>
          </p:cNvSpPr>
          <p:nvPr>
            <p:ph type="sldNum" sz="quarter" idx="12"/>
          </p:nvPr>
        </p:nvSpPr>
        <p:spPr/>
        <p:txBody>
          <a:bodyPr/>
          <a:lstStyle/>
          <a:p>
            <a:fld id="{37CA07B4-DD15-4A32-9DF2-B6AD00727005}" type="slidenum">
              <a:rPr lang="en-US" smtClean="0"/>
              <a:t>5</a:t>
            </a:fld>
            <a:endParaRPr lang="en-US"/>
          </a:p>
        </p:txBody>
      </p:sp>
    </p:spTree>
    <p:extLst>
      <p:ext uri="{BB962C8B-B14F-4D97-AF65-F5344CB8AC3E}">
        <p14:creationId xmlns:p14="http://schemas.microsoft.com/office/powerpoint/2010/main" val="236829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65E-D89E-43E6-84C8-95533828C397}"/>
              </a:ext>
            </a:extLst>
          </p:cNvPr>
          <p:cNvSpPr>
            <a:spLocks noGrp="1"/>
          </p:cNvSpPr>
          <p:nvPr>
            <p:ph type="title"/>
          </p:nvPr>
        </p:nvSpPr>
        <p:spPr/>
        <p:txBody>
          <a:bodyPr/>
          <a:lstStyle/>
          <a:p>
            <a:r>
              <a:rPr lang="en-US" dirty="0"/>
              <a:t>ESSER I (CARES Act)</a:t>
            </a:r>
          </a:p>
        </p:txBody>
      </p:sp>
      <p:sp>
        <p:nvSpPr>
          <p:cNvPr id="3" name="Content Placeholder 2">
            <a:extLst>
              <a:ext uri="{FF2B5EF4-FFF2-40B4-BE49-F238E27FC236}">
                <a16:creationId xmlns:a16="http://schemas.microsoft.com/office/drawing/2014/main" id="{0CE223D0-1D92-464C-86BB-A145651D2805}"/>
              </a:ext>
            </a:extLst>
          </p:cNvPr>
          <p:cNvSpPr>
            <a:spLocks noGrp="1"/>
          </p:cNvSpPr>
          <p:nvPr>
            <p:ph idx="1"/>
          </p:nvPr>
        </p:nvSpPr>
        <p:spPr/>
        <p:txBody>
          <a:bodyPr/>
          <a:lstStyle/>
          <a:p>
            <a:r>
              <a:rPr lang="en-US" dirty="0"/>
              <a:t>Coronavirus Relief and Economic Security Act (CARES)</a:t>
            </a:r>
          </a:p>
          <a:p>
            <a:pPr lvl="1"/>
            <a:r>
              <a:rPr lang="en-US" dirty="0"/>
              <a:t>Passed in March 2020</a:t>
            </a:r>
          </a:p>
          <a:p>
            <a:pPr lvl="1"/>
            <a:r>
              <a:rPr lang="en-US" sz="2400" dirty="0"/>
              <a:t>Created the “Education Stabilization Fund” </a:t>
            </a:r>
          </a:p>
          <a:p>
            <a:pPr lvl="1">
              <a:lnSpc>
                <a:spcPct val="100000"/>
              </a:lnSpc>
            </a:pPr>
            <a:r>
              <a:rPr lang="en-US" sz="2400" dirty="0"/>
              <a:t>Funded the Elementary &amp; Secondary Schools Emergency Relief Fund (ESSER) and the Governor’s Emergency Education Relief Fund (GEER)</a:t>
            </a:r>
          </a:p>
          <a:p>
            <a:pPr lvl="1">
              <a:lnSpc>
                <a:spcPct val="100000"/>
              </a:lnSpc>
            </a:pPr>
            <a:r>
              <a:rPr lang="en-US" sz="2400" dirty="0"/>
              <a:t>New Jersey received $310,371,213 in ESSER Funds</a:t>
            </a:r>
          </a:p>
        </p:txBody>
      </p:sp>
      <p:sp>
        <p:nvSpPr>
          <p:cNvPr id="5" name="Slide Number Placeholder 4">
            <a:extLst>
              <a:ext uri="{FF2B5EF4-FFF2-40B4-BE49-F238E27FC236}">
                <a16:creationId xmlns:a16="http://schemas.microsoft.com/office/drawing/2014/main" id="{9F5D315C-C6AA-4F7F-A2A8-182FDE19CC37}"/>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67026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65E-D89E-43E6-84C8-95533828C397}"/>
              </a:ext>
            </a:extLst>
          </p:cNvPr>
          <p:cNvSpPr>
            <a:spLocks noGrp="1"/>
          </p:cNvSpPr>
          <p:nvPr>
            <p:ph type="title"/>
          </p:nvPr>
        </p:nvSpPr>
        <p:spPr/>
        <p:txBody>
          <a:bodyPr/>
          <a:lstStyle/>
          <a:p>
            <a:r>
              <a:rPr lang="en-US" dirty="0"/>
              <a:t>ESSER II (CRSSA Act)</a:t>
            </a:r>
          </a:p>
        </p:txBody>
      </p:sp>
      <p:sp>
        <p:nvSpPr>
          <p:cNvPr id="3" name="Content Placeholder 2">
            <a:extLst>
              <a:ext uri="{FF2B5EF4-FFF2-40B4-BE49-F238E27FC236}">
                <a16:creationId xmlns:a16="http://schemas.microsoft.com/office/drawing/2014/main" id="{0CE223D0-1D92-464C-86BB-A145651D2805}"/>
              </a:ext>
            </a:extLst>
          </p:cNvPr>
          <p:cNvSpPr>
            <a:spLocks noGrp="1"/>
          </p:cNvSpPr>
          <p:nvPr>
            <p:ph idx="1"/>
          </p:nvPr>
        </p:nvSpPr>
        <p:spPr/>
        <p:txBody>
          <a:bodyPr/>
          <a:lstStyle/>
          <a:p>
            <a:r>
              <a:rPr lang="en-US" dirty="0"/>
              <a:t>Coronavirus Response and Relief Supplemental Appropriations Act (CRRSA)</a:t>
            </a:r>
          </a:p>
          <a:p>
            <a:pPr lvl="1"/>
            <a:r>
              <a:rPr lang="en-US" dirty="0"/>
              <a:t>Passed in December 2020</a:t>
            </a:r>
          </a:p>
          <a:p>
            <a:pPr lvl="1"/>
            <a:r>
              <a:rPr lang="en-US" sz="2400" dirty="0"/>
              <a:t>Further funded the Elementary &amp; Secondary Schools Emergency Relief Fund (ESSER) and the Governor’s Emergency Education Relief Fund (GEER)</a:t>
            </a:r>
          </a:p>
          <a:p>
            <a:pPr lvl="1">
              <a:lnSpc>
                <a:spcPct val="100000"/>
              </a:lnSpc>
            </a:pPr>
            <a:r>
              <a:rPr lang="en-US" sz="2400" dirty="0"/>
              <a:t>New Jersey received $1,230,971,757 in ESSER II Funds</a:t>
            </a:r>
          </a:p>
          <a:p>
            <a:pPr lvl="1">
              <a:lnSpc>
                <a:spcPct val="100000"/>
              </a:lnSpc>
            </a:pPr>
            <a:r>
              <a:rPr lang="en-US" sz="2400" dirty="0"/>
              <a:t>Created the Emergency Assistance to Non-Public Schools (EANS) Program</a:t>
            </a:r>
          </a:p>
        </p:txBody>
      </p:sp>
      <p:sp>
        <p:nvSpPr>
          <p:cNvPr id="5" name="Slide Number Placeholder 4">
            <a:extLst>
              <a:ext uri="{FF2B5EF4-FFF2-40B4-BE49-F238E27FC236}">
                <a16:creationId xmlns:a16="http://schemas.microsoft.com/office/drawing/2014/main" id="{9F5D315C-C6AA-4F7F-A2A8-182FDE19CC37}"/>
              </a:ext>
            </a:extLst>
          </p:cNvPr>
          <p:cNvSpPr>
            <a:spLocks noGrp="1"/>
          </p:cNvSpPr>
          <p:nvPr>
            <p:ph type="sldNum" sz="quarter" idx="12"/>
          </p:nvPr>
        </p:nvSpPr>
        <p:spPr/>
        <p:txBody>
          <a:bodyPr/>
          <a:lstStyle/>
          <a:p>
            <a:fld id="{37CA07B4-DD15-4A32-9DF2-B6AD00727005}" type="slidenum">
              <a:rPr lang="en-US" smtClean="0"/>
              <a:t>7</a:t>
            </a:fld>
            <a:endParaRPr lang="en-US"/>
          </a:p>
        </p:txBody>
      </p:sp>
    </p:spTree>
    <p:extLst>
      <p:ext uri="{BB962C8B-B14F-4D97-AF65-F5344CB8AC3E}">
        <p14:creationId xmlns:p14="http://schemas.microsoft.com/office/powerpoint/2010/main" val="107700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4F6E-EA1C-4A80-B845-BCD064CDE371}"/>
              </a:ext>
            </a:extLst>
          </p:cNvPr>
          <p:cNvSpPr>
            <a:spLocks noGrp="1"/>
          </p:cNvSpPr>
          <p:nvPr>
            <p:ph type="title"/>
          </p:nvPr>
        </p:nvSpPr>
        <p:spPr/>
        <p:txBody>
          <a:bodyPr/>
          <a:lstStyle/>
          <a:p>
            <a:r>
              <a:rPr lang="en-US" dirty="0"/>
              <a:t>ESSER III (ARP)</a:t>
            </a:r>
          </a:p>
        </p:txBody>
      </p:sp>
      <p:sp>
        <p:nvSpPr>
          <p:cNvPr id="3" name="Content Placeholder 2">
            <a:extLst>
              <a:ext uri="{FF2B5EF4-FFF2-40B4-BE49-F238E27FC236}">
                <a16:creationId xmlns:a16="http://schemas.microsoft.com/office/drawing/2014/main" id="{2D22C0AE-B489-4813-B1F0-97361BC15124}"/>
              </a:ext>
            </a:extLst>
          </p:cNvPr>
          <p:cNvSpPr>
            <a:spLocks noGrp="1"/>
          </p:cNvSpPr>
          <p:nvPr>
            <p:ph idx="1"/>
          </p:nvPr>
        </p:nvSpPr>
        <p:spPr/>
        <p:txBody>
          <a:bodyPr/>
          <a:lstStyle/>
          <a:p>
            <a:r>
              <a:rPr lang="en-US" dirty="0"/>
              <a:t>American Rescue Plan Act (ARP)</a:t>
            </a:r>
          </a:p>
          <a:p>
            <a:pPr lvl="1"/>
            <a:r>
              <a:rPr lang="en-US" dirty="0"/>
              <a:t>Passed in March 2021</a:t>
            </a:r>
          </a:p>
          <a:p>
            <a:pPr lvl="1"/>
            <a:r>
              <a:rPr lang="en-US" dirty="0"/>
              <a:t>Provided $122 billion nationwide for ESSER</a:t>
            </a:r>
          </a:p>
          <a:p>
            <a:pPr lvl="1"/>
            <a:r>
              <a:rPr lang="en-US" dirty="0"/>
              <a:t>NJ received $2,766,529,533 in ARP ESSER Funds</a:t>
            </a:r>
          </a:p>
          <a:p>
            <a:pPr lvl="1"/>
            <a:r>
              <a:rPr lang="en-US" dirty="0"/>
              <a:t>Required states to submit a plan to the United States Department of Education for approval</a:t>
            </a:r>
          </a:p>
        </p:txBody>
      </p:sp>
      <p:sp>
        <p:nvSpPr>
          <p:cNvPr id="5" name="Slide Number Placeholder 4">
            <a:extLst>
              <a:ext uri="{FF2B5EF4-FFF2-40B4-BE49-F238E27FC236}">
                <a16:creationId xmlns:a16="http://schemas.microsoft.com/office/drawing/2014/main" id="{8031357F-EF8F-4517-B64D-297BEA94AE96}"/>
              </a:ext>
            </a:extLst>
          </p:cNvPr>
          <p:cNvSpPr>
            <a:spLocks noGrp="1"/>
          </p:cNvSpPr>
          <p:nvPr>
            <p:ph type="sldNum" sz="quarter" idx="12"/>
          </p:nvPr>
        </p:nvSpPr>
        <p:spPr/>
        <p:txBody>
          <a:bodyPr/>
          <a:lstStyle/>
          <a:p>
            <a:fld id="{37CA07B4-DD15-4A32-9DF2-B6AD00727005}" type="slidenum">
              <a:rPr lang="en-US" smtClean="0"/>
              <a:t>8</a:t>
            </a:fld>
            <a:endParaRPr lang="en-US"/>
          </a:p>
        </p:txBody>
      </p:sp>
    </p:spTree>
    <p:extLst>
      <p:ext uri="{BB962C8B-B14F-4D97-AF65-F5344CB8AC3E}">
        <p14:creationId xmlns:p14="http://schemas.microsoft.com/office/powerpoint/2010/main" val="36815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BF8D-C99A-4532-904E-F8BDF8C6C10C}"/>
              </a:ext>
            </a:extLst>
          </p:cNvPr>
          <p:cNvSpPr>
            <a:spLocks noGrp="1"/>
          </p:cNvSpPr>
          <p:nvPr>
            <p:ph type="title" idx="4294967295"/>
          </p:nvPr>
        </p:nvSpPr>
        <p:spPr>
          <a:xfrm>
            <a:off x="2095500" y="379413"/>
            <a:ext cx="10096500" cy="747712"/>
          </a:xfrm>
        </p:spPr>
        <p:txBody>
          <a:bodyPr>
            <a:normAutofit/>
          </a:bodyPr>
          <a:lstStyle/>
          <a:p>
            <a:r>
              <a:rPr lang="en-US" sz="4000" dirty="0">
                <a:latin typeface="+mj-lt"/>
                <a:cs typeface="Calibri" panose="020F0502020204030204" pitchFamily="34" charset="0"/>
              </a:rPr>
              <a:t>ARP ESSER: New Jersey Details</a:t>
            </a:r>
          </a:p>
        </p:txBody>
      </p:sp>
      <p:sp>
        <p:nvSpPr>
          <p:cNvPr id="3" name="TextBox 2">
            <a:extLst>
              <a:ext uri="{FF2B5EF4-FFF2-40B4-BE49-F238E27FC236}">
                <a16:creationId xmlns:a16="http://schemas.microsoft.com/office/drawing/2014/main" id="{E77668E4-D03A-5263-D687-B9EF20EB95CC}"/>
              </a:ext>
            </a:extLst>
          </p:cNvPr>
          <p:cNvSpPr txBox="1"/>
          <p:nvPr/>
        </p:nvSpPr>
        <p:spPr>
          <a:xfrm>
            <a:off x="2144373" y="1550115"/>
            <a:ext cx="761340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a:ea typeface="+mn-ea"/>
                <a:cs typeface="+mn-cs"/>
              </a:rPr>
              <a:t>NJ’s Total ARP ESSER Allocation: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Palatino Linotype"/>
                <a:ea typeface="+mn-ea"/>
                <a:cs typeface="+mn-cs"/>
              </a:rPr>
              <a:t>$2,766,529,533</a:t>
            </a:r>
          </a:p>
        </p:txBody>
      </p:sp>
      <p:sp>
        <p:nvSpPr>
          <p:cNvPr id="6" name="TextBox 5">
            <a:extLst>
              <a:ext uri="{FF2B5EF4-FFF2-40B4-BE49-F238E27FC236}">
                <a16:creationId xmlns:a16="http://schemas.microsoft.com/office/drawing/2014/main" id="{33E827E5-9F29-8A3C-7CF3-4EA486C42889}"/>
              </a:ext>
            </a:extLst>
          </p:cNvPr>
          <p:cNvSpPr txBox="1"/>
          <p:nvPr/>
        </p:nvSpPr>
        <p:spPr>
          <a:xfrm>
            <a:off x="923149" y="3208710"/>
            <a:ext cx="5273458"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Minimum Direct to LEAs (90%)</a:t>
            </a: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$2,489,876,580</a:t>
            </a: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Develop Plan for Safe Return to In-Person Instruction</a:t>
            </a: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At least 20% for learning loss activities that address </a:t>
            </a:r>
            <a:br>
              <a:rPr kumimoji="0" lang="en-US" sz="1400" b="0" i="0" u="none" strike="noStrike" kern="1200" cap="none" spc="0" normalizeH="0" baseline="0" noProof="0" dirty="0">
                <a:ln>
                  <a:noFill/>
                </a:ln>
                <a:solidFill>
                  <a:prstClr val="white"/>
                </a:solidFill>
                <a:effectLst/>
                <a:uLnTx/>
                <a:uFillTx/>
                <a:latin typeface="Palatino Linotype"/>
                <a:ea typeface="+mn-ea"/>
                <a:cs typeface="+mn-cs"/>
              </a:rPr>
            </a:b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social, emotional, and academic needs and </a:t>
            </a:r>
            <a:br>
              <a:rPr kumimoji="0" lang="en-US" sz="1400" b="0" i="0" u="none" strike="noStrike" kern="1200" cap="none" spc="0" normalizeH="0" baseline="0" noProof="0" dirty="0">
                <a:ln>
                  <a:noFill/>
                </a:ln>
                <a:solidFill>
                  <a:prstClr val="white"/>
                </a:solidFill>
                <a:effectLst/>
                <a:uLnTx/>
                <a:uFillTx/>
                <a:latin typeface="Palatino Linotype"/>
                <a:ea typeface="+mn-ea"/>
                <a:cs typeface="+mn-cs"/>
              </a:rPr>
            </a:b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disproportionate impact on subgroups</a:t>
            </a: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Palatino Linotype"/>
                <a:ea typeface="+mn-ea"/>
                <a:cs typeface="+mn-cs"/>
              </a:rPr>
              <a:t>Remaining 80% on wide range of activities:  special emphasis on implementing public health protocols consistent with CDC guidance</a:t>
            </a:r>
            <a:endParaRPr kumimoji="0" lang="en-US" sz="1400" b="0" i="0" u="none" strike="noStrike" kern="1200" cap="none" spc="0" normalizeH="0" baseline="0" noProof="0" dirty="0">
              <a:ln>
                <a:noFill/>
              </a:ln>
              <a:solidFill>
                <a:prstClr val="white"/>
              </a:solidFill>
              <a:effectLst/>
              <a:uLnTx/>
              <a:uFillTx/>
              <a:latin typeface="Palatino Linotype"/>
              <a:ea typeface="+mn-ea"/>
              <a:cs typeface="Calibri" panose="020F0502020204030204"/>
            </a:endParaRPr>
          </a:p>
        </p:txBody>
      </p:sp>
      <p:sp>
        <p:nvSpPr>
          <p:cNvPr id="7" name="TextBox 6">
            <a:extLst>
              <a:ext uri="{FF2B5EF4-FFF2-40B4-BE49-F238E27FC236}">
                <a16:creationId xmlns:a16="http://schemas.microsoft.com/office/drawing/2014/main" id="{990AA8B1-B670-5B43-92C9-EB9787E7A2A9}"/>
              </a:ext>
            </a:extLst>
          </p:cNvPr>
          <p:cNvSpPr txBox="1"/>
          <p:nvPr/>
        </p:nvSpPr>
        <p:spPr>
          <a:xfrm>
            <a:off x="6444315" y="3419605"/>
            <a:ext cx="42904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alatino Linotype"/>
                <a:ea typeface="+mn-ea"/>
                <a:cs typeface="+mn-cs"/>
              </a:rPr>
              <a:t>Maximum State Set-Aside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alatino Linotype"/>
                <a:ea typeface="+mn-ea"/>
                <a:cs typeface="+mn-cs"/>
              </a:rPr>
              <a:t>$276,652,953</a:t>
            </a:r>
          </a:p>
        </p:txBody>
      </p:sp>
      <p:sp>
        <p:nvSpPr>
          <p:cNvPr id="14" name="TextBox 13">
            <a:extLst>
              <a:ext uri="{FF2B5EF4-FFF2-40B4-BE49-F238E27FC236}">
                <a16:creationId xmlns:a16="http://schemas.microsoft.com/office/drawing/2014/main" id="{98E76A97-D097-7422-321D-87EBA0225005}"/>
              </a:ext>
            </a:extLst>
          </p:cNvPr>
          <p:cNvSpPr txBox="1"/>
          <p:nvPr/>
        </p:nvSpPr>
        <p:spPr>
          <a:xfrm>
            <a:off x="6139812" y="4695423"/>
            <a:ext cx="8215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Palatino Linotype"/>
                <a:ea typeface="+mn-ea"/>
                <a:cs typeface="Calibri"/>
              </a:rPr>
              <a:t>Acceler-ated</a:t>
            </a:r>
            <a:r>
              <a:rPr kumimoji="0" lang="en-US" sz="1200" b="0" i="0" u="none" strike="noStrike" kern="1200" cap="none" spc="0" normalizeH="0" baseline="0" noProof="0" dirty="0">
                <a:ln>
                  <a:noFill/>
                </a:ln>
                <a:solidFill>
                  <a:prstClr val="white"/>
                </a:solidFill>
                <a:effectLst/>
                <a:uLnTx/>
                <a:uFillTx/>
                <a:latin typeface="Palatino Linotype"/>
                <a:ea typeface="+mn-ea"/>
                <a:cs typeface="Calibri"/>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(5%)</a:t>
            </a:r>
            <a:endParaRPr lang="en-US" dirty="0"/>
          </a:p>
        </p:txBody>
      </p:sp>
      <p:sp>
        <p:nvSpPr>
          <p:cNvPr id="17" name="TextBox 16">
            <a:extLst>
              <a:ext uri="{FF2B5EF4-FFF2-40B4-BE49-F238E27FC236}">
                <a16:creationId xmlns:a16="http://schemas.microsoft.com/office/drawing/2014/main" id="{D322D5C6-2100-6684-AA67-DD9B528034B8}"/>
              </a:ext>
            </a:extLst>
          </p:cNvPr>
          <p:cNvSpPr txBox="1"/>
          <p:nvPr/>
        </p:nvSpPr>
        <p:spPr>
          <a:xfrm>
            <a:off x="6555370" y="4890876"/>
            <a:ext cx="19965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Summer</a:t>
            </a:r>
            <a:endParaRPr kumimoji="0" lang="en-US" sz="1200" b="0" i="0" u="none" strike="noStrike" kern="1200" cap="none" spc="0" normalizeH="0" baseline="0" noProof="0" dirty="0">
              <a:ln>
                <a:noFill/>
              </a:ln>
              <a:solidFill>
                <a:prstClr val="white"/>
              </a:solidFill>
              <a:effectLst/>
              <a:uLnTx/>
              <a:uFillTx/>
              <a:latin typeface="Palatino Linotype"/>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(1%)</a:t>
            </a:r>
          </a:p>
        </p:txBody>
      </p:sp>
      <p:sp>
        <p:nvSpPr>
          <p:cNvPr id="18" name="TextBox 17">
            <a:extLst>
              <a:ext uri="{FF2B5EF4-FFF2-40B4-BE49-F238E27FC236}">
                <a16:creationId xmlns:a16="http://schemas.microsoft.com/office/drawing/2014/main" id="{C23F1F39-E624-0DBC-3C5A-75423B8BD8A8}"/>
              </a:ext>
            </a:extLst>
          </p:cNvPr>
          <p:cNvSpPr txBox="1"/>
          <p:nvPr/>
        </p:nvSpPr>
        <p:spPr>
          <a:xfrm>
            <a:off x="7738358" y="4890219"/>
            <a:ext cx="163622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NJTSS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(2.5%)</a:t>
            </a:r>
          </a:p>
        </p:txBody>
      </p:sp>
      <p:sp>
        <p:nvSpPr>
          <p:cNvPr id="20" name="TextBox 19">
            <a:extLst>
              <a:ext uri="{FF2B5EF4-FFF2-40B4-BE49-F238E27FC236}">
                <a16:creationId xmlns:a16="http://schemas.microsoft.com/office/drawing/2014/main" id="{96F3278B-B1AF-B6D2-FE40-1C2850C9FB25}"/>
              </a:ext>
            </a:extLst>
          </p:cNvPr>
          <p:cNvSpPr txBox="1"/>
          <p:nvPr/>
        </p:nvSpPr>
        <p:spPr>
          <a:xfrm>
            <a:off x="9186747" y="4705040"/>
            <a:ext cx="7513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Beyond  School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(1%)</a:t>
            </a:r>
          </a:p>
        </p:txBody>
      </p:sp>
      <p:sp>
        <p:nvSpPr>
          <p:cNvPr id="21" name="TextBox 20">
            <a:extLst>
              <a:ext uri="{FF2B5EF4-FFF2-40B4-BE49-F238E27FC236}">
                <a16:creationId xmlns:a16="http://schemas.microsoft.com/office/drawing/2014/main" id="{57EA03CD-75C1-59F4-F49D-B8CE7AB33BDD}"/>
              </a:ext>
            </a:extLst>
          </p:cNvPr>
          <p:cNvSpPr txBox="1"/>
          <p:nvPr/>
        </p:nvSpPr>
        <p:spPr>
          <a:xfrm>
            <a:off x="10264827" y="4890219"/>
            <a:ext cx="70884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Admin.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Palatino Linotype"/>
                <a:ea typeface="+mn-ea"/>
                <a:cs typeface="+mn-cs"/>
              </a:rPr>
              <a:t>(0.5%)</a:t>
            </a:r>
          </a:p>
        </p:txBody>
      </p:sp>
      <p:sp>
        <p:nvSpPr>
          <p:cNvPr id="4" name="Slide Number Placeholder 3">
            <a:extLst>
              <a:ext uri="{FF2B5EF4-FFF2-40B4-BE49-F238E27FC236}">
                <a16:creationId xmlns:a16="http://schemas.microsoft.com/office/drawing/2014/main" id="{B152D198-BE29-4821-9BDA-09B84F490B6B}"/>
              </a:ext>
            </a:extLst>
          </p:cNvPr>
          <p:cNvSpPr>
            <a:spLocks noGrp="1"/>
          </p:cNvSpPr>
          <p:nvPr>
            <p:ph type="sldNum" sz="quarter" idx="10"/>
          </p:nvPr>
        </p:nvSpPr>
        <p:spPr>
          <a:xfrm>
            <a:off x="8687719" y="6244673"/>
            <a:ext cx="2743200" cy="365125"/>
          </a:xfrm>
        </p:spPr>
        <p:txBody>
          <a:bodyPr/>
          <a:lstStyle/>
          <a:p>
            <a:fld id="{78C924E4-27BB-4241-B10A-A37B9DB4B77C}" type="slidenum">
              <a:rPr lang="en-US" smtClean="0"/>
              <a:pPr/>
              <a:t>9</a:t>
            </a:fld>
            <a:endParaRPr lang="en-US"/>
          </a:p>
        </p:txBody>
      </p:sp>
    </p:spTree>
    <p:extLst>
      <p:ext uri="{BB962C8B-B14F-4D97-AF65-F5344CB8AC3E}">
        <p14:creationId xmlns:p14="http://schemas.microsoft.com/office/powerpoint/2010/main" val="2947362659"/>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4.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5.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6.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DD83A-EC3F-4D16-8ED6-E5A61A369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688026-0588-4682-A3DD-FB603ACCFA86}">
  <ds:schemaRefs>
    <ds:schemaRef ds:uri="http://schemas.microsoft.com/office/2006/metadata/properties"/>
    <ds:schemaRef ds:uri="180e0ec4-ef6c-4ce6-99c3-a5f5c6d726d2"/>
    <ds:schemaRef ds:uri="http://purl.org/dc/terms/"/>
    <ds:schemaRef ds:uri="9aa51604-3ab8-43f9-a458-517f976e6416"/>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3AD61DD-F7AE-47C3-8201-9CC491FDCE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2021 PPT Design Theme</Template>
  <TotalTime>2095</TotalTime>
  <Words>2752</Words>
  <Application>Microsoft Office PowerPoint</Application>
  <PresentationFormat>Widescreen</PresentationFormat>
  <Paragraphs>347</Paragraphs>
  <Slides>44</Slides>
  <Notes>44</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44</vt:i4>
      </vt:variant>
    </vt:vector>
  </HeadingPairs>
  <TitlesOfParts>
    <vt:vector size="60" baseType="lpstr">
      <vt:lpstr>Arial</vt:lpstr>
      <vt:lpstr>Bell MT</vt:lpstr>
      <vt:lpstr>Calibri</vt:lpstr>
      <vt:lpstr>Century Schoolbook</vt:lpstr>
      <vt:lpstr>Didact Gothic</vt:lpstr>
      <vt:lpstr>Lobster</vt:lpstr>
      <vt:lpstr>Noto Sans Symbols</vt:lpstr>
      <vt:lpstr>Palatino Linotype</vt:lpstr>
      <vt:lpstr>Times New Roman</vt:lpstr>
      <vt:lpstr>Wingdings</vt:lpstr>
      <vt:lpstr>NJDOE_TitleSlide</vt:lpstr>
      <vt:lpstr>NDJOE_Main</vt:lpstr>
      <vt:lpstr>NJDOE_SectionTitle</vt:lpstr>
      <vt:lpstr>1_NJDOE_TitleSlide</vt:lpstr>
      <vt:lpstr>1_NDJOE_Main</vt:lpstr>
      <vt:lpstr>2_NDJOE_Main</vt:lpstr>
      <vt:lpstr> Elementary and Secondary School Emergency Relief (ESSER) Roundtable Series:   Overview of the ESSER Funds</vt:lpstr>
      <vt:lpstr>Using Microsoft Teams</vt:lpstr>
      <vt:lpstr>Agenda </vt:lpstr>
      <vt:lpstr> Overview of Federal Relief Funds </vt:lpstr>
      <vt:lpstr>ESSER Overview</vt:lpstr>
      <vt:lpstr>ESSER I (CARES Act)</vt:lpstr>
      <vt:lpstr>ESSER II (CRSSA Act)</vt:lpstr>
      <vt:lpstr>ESSER III (ARP)</vt:lpstr>
      <vt:lpstr>ARP ESSER: New Jersey Details</vt:lpstr>
      <vt:lpstr>Period of Funds Availability</vt:lpstr>
      <vt:lpstr>Equitable Services</vt:lpstr>
      <vt:lpstr>Allowable Uses of Funds</vt:lpstr>
      <vt:lpstr>Allowable Uses</vt:lpstr>
      <vt:lpstr>ARP ESSER Use of Funds Requirements</vt:lpstr>
      <vt:lpstr>ARP ESSER LEA Use of Funds Plan</vt:lpstr>
      <vt:lpstr>Frequently Asked Questions</vt:lpstr>
      <vt:lpstr>                     Allowable Uses  How do I know if a cost is an allowable use of ESSER funds? </vt:lpstr>
      <vt:lpstr>Uniform Guidance</vt:lpstr>
      <vt:lpstr>EWEG</vt:lpstr>
      <vt:lpstr>Supplement not Supplant</vt:lpstr>
      <vt:lpstr>Testing and Vaccinations</vt:lpstr>
      <vt:lpstr>District Presentations</vt:lpstr>
      <vt:lpstr>Clifton Public School District</vt:lpstr>
      <vt:lpstr>Clifton Public Schools:  Leveraging ESSER  and Federally Funded  Summer Programs</vt:lpstr>
      <vt:lpstr>Return to In-Person Instruction</vt:lpstr>
      <vt:lpstr>Integrated PK-12 Program Offerings</vt:lpstr>
      <vt:lpstr>SEL Focus For Return to School</vt:lpstr>
      <vt:lpstr>Elementary Priorites</vt:lpstr>
      <vt:lpstr>Secondary Priorites</vt:lpstr>
      <vt:lpstr>High School Priorites</vt:lpstr>
      <vt:lpstr>Engaging Students and Families</vt:lpstr>
      <vt:lpstr> Red Bank Borough Public School District</vt:lpstr>
      <vt:lpstr>NJDOE ARP ESSER Round  Table – Summer  Programming 2021</vt:lpstr>
      <vt:lpstr>What Do We Believe In?</vt:lpstr>
      <vt:lpstr>Quote</vt:lpstr>
      <vt:lpstr>Prior to Summer Learning 2021</vt:lpstr>
      <vt:lpstr>Summer Learning 2021 - Innovation</vt:lpstr>
      <vt:lpstr>Summer Learning 2021 - Solutions</vt:lpstr>
      <vt:lpstr>Summer Learning 2021 - Differences</vt:lpstr>
      <vt:lpstr>Summer Learning 2021 - Outcomes</vt:lpstr>
      <vt:lpstr>For More Information</vt:lpstr>
      <vt:lpstr> Northern Burlington County Regional School District   </vt:lpstr>
      <vt:lpstr>Northern Burlington County Regional School District                ESSER Funded Enrichment Experiences - Summer 2021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ESSER Fund State Level Grants to LEAs</dc:title>
  <dc:creator>Ehling, Kathleen</dc:creator>
  <cp:lastModifiedBy>Leslie Janek</cp:lastModifiedBy>
  <cp:revision>197</cp:revision>
  <dcterms:created xsi:type="dcterms:W3CDTF">2021-09-13T19:29:51Z</dcterms:created>
  <dcterms:modified xsi:type="dcterms:W3CDTF">2022-11-09T06:34:23Z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y fmtid="{D5CDD505-2E9C-101B-9397-08002B2CF9AE}" pid="3" name="MediaServiceImageTags">
    <vt:lpwstr/>
  </property>
</Properties>
</file>